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9DD"/>
    <a:srgbClr val="C6E9AF"/>
    <a:srgbClr val="FFCCAA"/>
    <a:srgbClr val="414142"/>
    <a:srgbClr val="FFE680"/>
    <a:srgbClr val="DDE9AF"/>
    <a:srgbClr val="F5D7BF"/>
    <a:srgbClr val="FFFFFF"/>
    <a:srgbClr val="9CB7E0"/>
    <a:srgbClr val="88D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82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81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8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2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2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44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9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55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25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0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EE160-AD97-4EA1-B174-4C28AB803878}" type="datetimeFigureOut">
              <a:rPr kumimoji="1" lang="ja-JP" altLang="en-US" smtClean="0"/>
              <a:t>2023/12/22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E4602-E56E-4842-AACB-118334D05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53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334CFB3-C4D7-4254-882B-425871BE71C6}"/>
              </a:ext>
            </a:extLst>
          </p:cNvPr>
          <p:cNvSpPr/>
          <p:nvPr/>
        </p:nvSpPr>
        <p:spPr>
          <a:xfrm>
            <a:off x="-34547" y="0"/>
            <a:ext cx="6858000" cy="9906000"/>
          </a:xfrm>
          <a:prstGeom prst="rect">
            <a:avLst/>
          </a:prstGeom>
          <a:solidFill>
            <a:srgbClr val="FC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二等辺三角形 9">
            <a:extLst>
              <a:ext uri="{FF2B5EF4-FFF2-40B4-BE49-F238E27FC236}">
                <a16:creationId xmlns:a16="http://schemas.microsoft.com/office/drawing/2014/main" id="{FC606669-F24D-4588-BAA0-85F66DF0DD78}"/>
              </a:ext>
            </a:extLst>
          </p:cNvPr>
          <p:cNvSpPr/>
          <p:nvPr/>
        </p:nvSpPr>
        <p:spPr>
          <a:xfrm rot="3185572">
            <a:off x="3674726" y="1359753"/>
            <a:ext cx="5901208" cy="3689138"/>
          </a:xfrm>
          <a:custGeom>
            <a:avLst/>
            <a:gdLst>
              <a:gd name="connsiteX0" fmla="*/ 0 w 4779264"/>
              <a:gd name="connsiteY0" fmla="*/ 2036064 h 2036064"/>
              <a:gd name="connsiteX1" fmla="*/ 2389632 w 4779264"/>
              <a:gd name="connsiteY1" fmla="*/ 0 h 2036064"/>
              <a:gd name="connsiteX2" fmla="*/ 4779264 w 4779264"/>
              <a:gd name="connsiteY2" fmla="*/ 2036064 h 2036064"/>
              <a:gd name="connsiteX3" fmla="*/ 0 w 4779264"/>
              <a:gd name="connsiteY3" fmla="*/ 2036064 h 2036064"/>
              <a:gd name="connsiteX0" fmla="*/ 0 w 4216219"/>
              <a:gd name="connsiteY0" fmla="*/ 2382683 h 2382683"/>
              <a:gd name="connsiteX1" fmla="*/ 1826587 w 4216219"/>
              <a:gd name="connsiteY1" fmla="*/ 0 h 2382683"/>
              <a:gd name="connsiteX2" fmla="*/ 4216219 w 4216219"/>
              <a:gd name="connsiteY2" fmla="*/ 2036064 h 2382683"/>
              <a:gd name="connsiteX3" fmla="*/ 0 w 4216219"/>
              <a:gd name="connsiteY3" fmla="*/ 2382683 h 2382683"/>
              <a:gd name="connsiteX0" fmla="*/ 0 w 3926339"/>
              <a:gd name="connsiteY0" fmla="*/ 2382683 h 2382683"/>
              <a:gd name="connsiteX1" fmla="*/ 1826587 w 3926339"/>
              <a:gd name="connsiteY1" fmla="*/ 0 h 2382683"/>
              <a:gd name="connsiteX2" fmla="*/ 3926339 w 3926339"/>
              <a:gd name="connsiteY2" fmla="*/ 1589649 h 2382683"/>
              <a:gd name="connsiteX3" fmla="*/ 0 w 3926339"/>
              <a:gd name="connsiteY3" fmla="*/ 2382683 h 2382683"/>
              <a:gd name="connsiteX0" fmla="*/ 0 w 5313020"/>
              <a:gd name="connsiteY0" fmla="*/ 2382683 h 2382683"/>
              <a:gd name="connsiteX1" fmla="*/ 1826587 w 5313020"/>
              <a:gd name="connsiteY1" fmla="*/ 0 h 2382683"/>
              <a:gd name="connsiteX2" fmla="*/ 5313021 w 5313020"/>
              <a:gd name="connsiteY2" fmla="*/ 2141231 h 2382683"/>
              <a:gd name="connsiteX3" fmla="*/ 0 w 5313020"/>
              <a:gd name="connsiteY3" fmla="*/ 2382683 h 2382683"/>
              <a:gd name="connsiteX0" fmla="*/ 0 w 5313022"/>
              <a:gd name="connsiteY0" fmla="*/ 1541380 h 1541380"/>
              <a:gd name="connsiteX1" fmla="*/ 1978301 w 5313022"/>
              <a:gd name="connsiteY1" fmla="*/ 0 h 1541380"/>
              <a:gd name="connsiteX2" fmla="*/ 5313021 w 5313022"/>
              <a:gd name="connsiteY2" fmla="*/ 1299928 h 1541380"/>
              <a:gd name="connsiteX3" fmla="*/ 0 w 5313022"/>
              <a:gd name="connsiteY3" fmla="*/ 1541380 h 1541380"/>
              <a:gd name="connsiteX0" fmla="*/ 0 w 5313020"/>
              <a:gd name="connsiteY0" fmla="*/ 1590125 h 1590125"/>
              <a:gd name="connsiteX1" fmla="*/ 2043796 w 5313020"/>
              <a:gd name="connsiteY1" fmla="*/ 0 h 1590125"/>
              <a:gd name="connsiteX2" fmla="*/ 5313021 w 5313020"/>
              <a:gd name="connsiteY2" fmla="*/ 1348673 h 1590125"/>
              <a:gd name="connsiteX3" fmla="*/ 0 w 5313020"/>
              <a:gd name="connsiteY3" fmla="*/ 1590125 h 1590125"/>
              <a:gd name="connsiteX0" fmla="*/ 0 w 10558110"/>
              <a:gd name="connsiteY0" fmla="*/ 1590125 h 4084026"/>
              <a:gd name="connsiteX1" fmla="*/ 2043796 w 10558110"/>
              <a:gd name="connsiteY1" fmla="*/ 0 h 4084026"/>
              <a:gd name="connsiteX2" fmla="*/ 10558109 w 10558110"/>
              <a:gd name="connsiteY2" fmla="*/ 4084026 h 4084026"/>
              <a:gd name="connsiteX3" fmla="*/ 0 w 10558110"/>
              <a:gd name="connsiteY3" fmla="*/ 1590125 h 4084026"/>
              <a:gd name="connsiteX0" fmla="*/ 0 w 10558108"/>
              <a:gd name="connsiteY0" fmla="*/ 1173273 h 3667174"/>
              <a:gd name="connsiteX1" fmla="*/ 1729200 w 10558108"/>
              <a:gd name="connsiteY1" fmla="*/ 0 h 3667174"/>
              <a:gd name="connsiteX2" fmla="*/ 10558109 w 10558108"/>
              <a:gd name="connsiteY2" fmla="*/ 3667174 h 3667174"/>
              <a:gd name="connsiteX3" fmla="*/ 0 w 10558108"/>
              <a:gd name="connsiteY3" fmla="*/ 1173273 h 3667174"/>
              <a:gd name="connsiteX0" fmla="*/ 0 w 10558110"/>
              <a:gd name="connsiteY0" fmla="*/ 1195237 h 3689138"/>
              <a:gd name="connsiteX1" fmla="*/ 1676873 w 10558110"/>
              <a:gd name="connsiteY1" fmla="*/ 0 h 3689138"/>
              <a:gd name="connsiteX2" fmla="*/ 10558109 w 10558110"/>
              <a:gd name="connsiteY2" fmla="*/ 3689138 h 3689138"/>
              <a:gd name="connsiteX3" fmla="*/ 0 w 10558110"/>
              <a:gd name="connsiteY3" fmla="*/ 1195237 h 368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8110" h="3689138">
                <a:moveTo>
                  <a:pt x="0" y="1195237"/>
                </a:moveTo>
                <a:lnTo>
                  <a:pt x="1676873" y="0"/>
                </a:lnTo>
                <a:lnTo>
                  <a:pt x="10558109" y="3689138"/>
                </a:lnTo>
                <a:lnTo>
                  <a:pt x="0" y="1195237"/>
                </a:lnTo>
                <a:close/>
              </a:path>
            </a:pathLst>
          </a:custGeom>
          <a:solidFill>
            <a:srgbClr val="FFC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A70028F8-6DD1-48BD-9BFC-AD029B50BD50}"/>
              </a:ext>
            </a:extLst>
          </p:cNvPr>
          <p:cNvSpPr/>
          <p:nvPr/>
        </p:nvSpPr>
        <p:spPr>
          <a:xfrm rot="3185572">
            <a:off x="4970232" y="-86236"/>
            <a:ext cx="2969588" cy="1590125"/>
          </a:xfrm>
          <a:custGeom>
            <a:avLst/>
            <a:gdLst>
              <a:gd name="connsiteX0" fmla="*/ 0 w 4779264"/>
              <a:gd name="connsiteY0" fmla="*/ 2036064 h 2036064"/>
              <a:gd name="connsiteX1" fmla="*/ 2389632 w 4779264"/>
              <a:gd name="connsiteY1" fmla="*/ 0 h 2036064"/>
              <a:gd name="connsiteX2" fmla="*/ 4779264 w 4779264"/>
              <a:gd name="connsiteY2" fmla="*/ 2036064 h 2036064"/>
              <a:gd name="connsiteX3" fmla="*/ 0 w 4779264"/>
              <a:gd name="connsiteY3" fmla="*/ 2036064 h 2036064"/>
              <a:gd name="connsiteX0" fmla="*/ 0 w 4216219"/>
              <a:gd name="connsiteY0" fmla="*/ 2382683 h 2382683"/>
              <a:gd name="connsiteX1" fmla="*/ 1826587 w 4216219"/>
              <a:gd name="connsiteY1" fmla="*/ 0 h 2382683"/>
              <a:gd name="connsiteX2" fmla="*/ 4216219 w 4216219"/>
              <a:gd name="connsiteY2" fmla="*/ 2036064 h 2382683"/>
              <a:gd name="connsiteX3" fmla="*/ 0 w 4216219"/>
              <a:gd name="connsiteY3" fmla="*/ 2382683 h 2382683"/>
              <a:gd name="connsiteX0" fmla="*/ 0 w 3926339"/>
              <a:gd name="connsiteY0" fmla="*/ 2382683 h 2382683"/>
              <a:gd name="connsiteX1" fmla="*/ 1826587 w 3926339"/>
              <a:gd name="connsiteY1" fmla="*/ 0 h 2382683"/>
              <a:gd name="connsiteX2" fmla="*/ 3926339 w 3926339"/>
              <a:gd name="connsiteY2" fmla="*/ 1589649 h 2382683"/>
              <a:gd name="connsiteX3" fmla="*/ 0 w 3926339"/>
              <a:gd name="connsiteY3" fmla="*/ 2382683 h 2382683"/>
              <a:gd name="connsiteX0" fmla="*/ 0 w 5313020"/>
              <a:gd name="connsiteY0" fmla="*/ 2382683 h 2382683"/>
              <a:gd name="connsiteX1" fmla="*/ 1826587 w 5313020"/>
              <a:gd name="connsiteY1" fmla="*/ 0 h 2382683"/>
              <a:gd name="connsiteX2" fmla="*/ 5313021 w 5313020"/>
              <a:gd name="connsiteY2" fmla="*/ 2141231 h 2382683"/>
              <a:gd name="connsiteX3" fmla="*/ 0 w 5313020"/>
              <a:gd name="connsiteY3" fmla="*/ 2382683 h 2382683"/>
              <a:gd name="connsiteX0" fmla="*/ 0 w 5313022"/>
              <a:gd name="connsiteY0" fmla="*/ 1541380 h 1541380"/>
              <a:gd name="connsiteX1" fmla="*/ 1978301 w 5313022"/>
              <a:gd name="connsiteY1" fmla="*/ 0 h 1541380"/>
              <a:gd name="connsiteX2" fmla="*/ 5313021 w 5313022"/>
              <a:gd name="connsiteY2" fmla="*/ 1299928 h 1541380"/>
              <a:gd name="connsiteX3" fmla="*/ 0 w 5313022"/>
              <a:gd name="connsiteY3" fmla="*/ 1541380 h 1541380"/>
              <a:gd name="connsiteX0" fmla="*/ 0 w 5313020"/>
              <a:gd name="connsiteY0" fmla="*/ 1590125 h 1590125"/>
              <a:gd name="connsiteX1" fmla="*/ 2043796 w 5313020"/>
              <a:gd name="connsiteY1" fmla="*/ 0 h 1590125"/>
              <a:gd name="connsiteX2" fmla="*/ 5313021 w 5313020"/>
              <a:gd name="connsiteY2" fmla="*/ 1348673 h 1590125"/>
              <a:gd name="connsiteX3" fmla="*/ 0 w 5313020"/>
              <a:gd name="connsiteY3" fmla="*/ 1590125 h 159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3020" h="1590125">
                <a:moveTo>
                  <a:pt x="0" y="1590125"/>
                </a:moveTo>
                <a:lnTo>
                  <a:pt x="2043796" y="0"/>
                </a:lnTo>
                <a:lnTo>
                  <a:pt x="5313021" y="1348673"/>
                </a:lnTo>
                <a:lnTo>
                  <a:pt x="0" y="1590125"/>
                </a:lnTo>
                <a:close/>
              </a:path>
            </a:pathLst>
          </a:custGeom>
          <a:solidFill>
            <a:srgbClr val="FFE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9">
            <a:extLst>
              <a:ext uri="{FF2B5EF4-FFF2-40B4-BE49-F238E27FC236}">
                <a16:creationId xmlns:a16="http://schemas.microsoft.com/office/drawing/2014/main" id="{D1B06F61-B97D-415E-986C-8462080567E9}"/>
              </a:ext>
            </a:extLst>
          </p:cNvPr>
          <p:cNvSpPr/>
          <p:nvPr/>
        </p:nvSpPr>
        <p:spPr>
          <a:xfrm rot="19927374">
            <a:off x="-513836" y="-96245"/>
            <a:ext cx="1700299" cy="1699687"/>
          </a:xfrm>
          <a:custGeom>
            <a:avLst/>
            <a:gdLst>
              <a:gd name="connsiteX0" fmla="*/ 0 w 4779264"/>
              <a:gd name="connsiteY0" fmla="*/ 2036064 h 2036064"/>
              <a:gd name="connsiteX1" fmla="*/ 2389632 w 4779264"/>
              <a:gd name="connsiteY1" fmla="*/ 0 h 2036064"/>
              <a:gd name="connsiteX2" fmla="*/ 4779264 w 4779264"/>
              <a:gd name="connsiteY2" fmla="*/ 2036064 h 2036064"/>
              <a:gd name="connsiteX3" fmla="*/ 0 w 4779264"/>
              <a:gd name="connsiteY3" fmla="*/ 2036064 h 2036064"/>
              <a:gd name="connsiteX0" fmla="*/ 0 w 4216219"/>
              <a:gd name="connsiteY0" fmla="*/ 2382683 h 2382683"/>
              <a:gd name="connsiteX1" fmla="*/ 1826587 w 4216219"/>
              <a:gd name="connsiteY1" fmla="*/ 0 h 2382683"/>
              <a:gd name="connsiteX2" fmla="*/ 4216219 w 4216219"/>
              <a:gd name="connsiteY2" fmla="*/ 2036064 h 2382683"/>
              <a:gd name="connsiteX3" fmla="*/ 0 w 4216219"/>
              <a:gd name="connsiteY3" fmla="*/ 2382683 h 2382683"/>
              <a:gd name="connsiteX0" fmla="*/ 0 w 3926339"/>
              <a:gd name="connsiteY0" fmla="*/ 2382683 h 2382683"/>
              <a:gd name="connsiteX1" fmla="*/ 1826587 w 3926339"/>
              <a:gd name="connsiteY1" fmla="*/ 0 h 2382683"/>
              <a:gd name="connsiteX2" fmla="*/ 3926339 w 3926339"/>
              <a:gd name="connsiteY2" fmla="*/ 1589649 h 2382683"/>
              <a:gd name="connsiteX3" fmla="*/ 0 w 3926339"/>
              <a:gd name="connsiteY3" fmla="*/ 2382683 h 2382683"/>
              <a:gd name="connsiteX0" fmla="*/ 0 w 5313020"/>
              <a:gd name="connsiteY0" fmla="*/ 2382683 h 2382683"/>
              <a:gd name="connsiteX1" fmla="*/ 1826587 w 5313020"/>
              <a:gd name="connsiteY1" fmla="*/ 0 h 2382683"/>
              <a:gd name="connsiteX2" fmla="*/ 5313021 w 5313020"/>
              <a:gd name="connsiteY2" fmla="*/ 2141231 h 2382683"/>
              <a:gd name="connsiteX3" fmla="*/ 0 w 5313020"/>
              <a:gd name="connsiteY3" fmla="*/ 2382683 h 2382683"/>
              <a:gd name="connsiteX0" fmla="*/ 0 w 5313022"/>
              <a:gd name="connsiteY0" fmla="*/ 1541380 h 1541380"/>
              <a:gd name="connsiteX1" fmla="*/ 1978301 w 5313022"/>
              <a:gd name="connsiteY1" fmla="*/ 0 h 1541380"/>
              <a:gd name="connsiteX2" fmla="*/ 5313021 w 5313022"/>
              <a:gd name="connsiteY2" fmla="*/ 1299928 h 1541380"/>
              <a:gd name="connsiteX3" fmla="*/ 0 w 5313022"/>
              <a:gd name="connsiteY3" fmla="*/ 1541380 h 1541380"/>
              <a:gd name="connsiteX0" fmla="*/ 0 w 5313020"/>
              <a:gd name="connsiteY0" fmla="*/ 1590125 h 1590125"/>
              <a:gd name="connsiteX1" fmla="*/ 2043796 w 5313020"/>
              <a:gd name="connsiteY1" fmla="*/ 0 h 1590125"/>
              <a:gd name="connsiteX2" fmla="*/ 5313021 w 5313020"/>
              <a:gd name="connsiteY2" fmla="*/ 1348673 h 1590125"/>
              <a:gd name="connsiteX3" fmla="*/ 0 w 5313020"/>
              <a:gd name="connsiteY3" fmla="*/ 1590125 h 1590125"/>
              <a:gd name="connsiteX0" fmla="*/ 0 w 5313022"/>
              <a:gd name="connsiteY0" fmla="*/ 1699687 h 1699687"/>
              <a:gd name="connsiteX1" fmla="*/ 1579914 w 5313022"/>
              <a:gd name="connsiteY1" fmla="*/ 0 h 1699687"/>
              <a:gd name="connsiteX2" fmla="*/ 5313021 w 5313022"/>
              <a:gd name="connsiteY2" fmla="*/ 1458235 h 1699687"/>
              <a:gd name="connsiteX3" fmla="*/ 0 w 5313022"/>
              <a:gd name="connsiteY3" fmla="*/ 1699687 h 1699687"/>
              <a:gd name="connsiteX0" fmla="*/ 0 w 3042080"/>
              <a:gd name="connsiteY0" fmla="*/ 1699687 h 1699687"/>
              <a:gd name="connsiteX1" fmla="*/ 1579914 w 3042080"/>
              <a:gd name="connsiteY1" fmla="*/ 0 h 1699687"/>
              <a:gd name="connsiteX2" fmla="*/ 3042079 w 3042080"/>
              <a:gd name="connsiteY2" fmla="*/ 442015 h 1699687"/>
              <a:gd name="connsiteX3" fmla="*/ 0 w 3042080"/>
              <a:gd name="connsiteY3" fmla="*/ 1699687 h 169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080" h="1699687">
                <a:moveTo>
                  <a:pt x="0" y="1699687"/>
                </a:moveTo>
                <a:lnTo>
                  <a:pt x="1579914" y="0"/>
                </a:lnTo>
                <a:lnTo>
                  <a:pt x="3042079" y="442015"/>
                </a:lnTo>
                <a:lnTo>
                  <a:pt x="0" y="1699687"/>
                </a:lnTo>
                <a:close/>
              </a:path>
            </a:pathLst>
          </a:custGeom>
          <a:solidFill>
            <a:srgbClr val="AF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9">
            <a:extLst>
              <a:ext uri="{FF2B5EF4-FFF2-40B4-BE49-F238E27FC236}">
                <a16:creationId xmlns:a16="http://schemas.microsoft.com/office/drawing/2014/main" id="{C88FA4C2-8EB0-43F8-97CF-463DCBDCB484}"/>
              </a:ext>
            </a:extLst>
          </p:cNvPr>
          <p:cNvSpPr/>
          <p:nvPr/>
        </p:nvSpPr>
        <p:spPr>
          <a:xfrm rot="14526982">
            <a:off x="-526825" y="8714972"/>
            <a:ext cx="1944452" cy="1385913"/>
          </a:xfrm>
          <a:custGeom>
            <a:avLst/>
            <a:gdLst>
              <a:gd name="connsiteX0" fmla="*/ 0 w 4779264"/>
              <a:gd name="connsiteY0" fmla="*/ 2036064 h 2036064"/>
              <a:gd name="connsiteX1" fmla="*/ 2389632 w 4779264"/>
              <a:gd name="connsiteY1" fmla="*/ 0 h 2036064"/>
              <a:gd name="connsiteX2" fmla="*/ 4779264 w 4779264"/>
              <a:gd name="connsiteY2" fmla="*/ 2036064 h 2036064"/>
              <a:gd name="connsiteX3" fmla="*/ 0 w 4779264"/>
              <a:gd name="connsiteY3" fmla="*/ 2036064 h 2036064"/>
              <a:gd name="connsiteX0" fmla="*/ 0 w 4216219"/>
              <a:gd name="connsiteY0" fmla="*/ 2382683 h 2382683"/>
              <a:gd name="connsiteX1" fmla="*/ 1826587 w 4216219"/>
              <a:gd name="connsiteY1" fmla="*/ 0 h 2382683"/>
              <a:gd name="connsiteX2" fmla="*/ 4216219 w 4216219"/>
              <a:gd name="connsiteY2" fmla="*/ 2036064 h 2382683"/>
              <a:gd name="connsiteX3" fmla="*/ 0 w 4216219"/>
              <a:gd name="connsiteY3" fmla="*/ 2382683 h 2382683"/>
              <a:gd name="connsiteX0" fmla="*/ 0 w 3926339"/>
              <a:gd name="connsiteY0" fmla="*/ 2382683 h 2382683"/>
              <a:gd name="connsiteX1" fmla="*/ 1826587 w 3926339"/>
              <a:gd name="connsiteY1" fmla="*/ 0 h 2382683"/>
              <a:gd name="connsiteX2" fmla="*/ 3926339 w 3926339"/>
              <a:gd name="connsiteY2" fmla="*/ 1589649 h 2382683"/>
              <a:gd name="connsiteX3" fmla="*/ 0 w 3926339"/>
              <a:gd name="connsiteY3" fmla="*/ 2382683 h 2382683"/>
              <a:gd name="connsiteX0" fmla="*/ 0 w 5313020"/>
              <a:gd name="connsiteY0" fmla="*/ 2382683 h 2382683"/>
              <a:gd name="connsiteX1" fmla="*/ 1826587 w 5313020"/>
              <a:gd name="connsiteY1" fmla="*/ 0 h 2382683"/>
              <a:gd name="connsiteX2" fmla="*/ 5313021 w 5313020"/>
              <a:gd name="connsiteY2" fmla="*/ 2141231 h 2382683"/>
              <a:gd name="connsiteX3" fmla="*/ 0 w 5313020"/>
              <a:gd name="connsiteY3" fmla="*/ 2382683 h 2382683"/>
              <a:gd name="connsiteX0" fmla="*/ 0 w 5313022"/>
              <a:gd name="connsiteY0" fmla="*/ 1541380 h 1541380"/>
              <a:gd name="connsiteX1" fmla="*/ 1978301 w 5313022"/>
              <a:gd name="connsiteY1" fmla="*/ 0 h 1541380"/>
              <a:gd name="connsiteX2" fmla="*/ 5313021 w 5313022"/>
              <a:gd name="connsiteY2" fmla="*/ 1299928 h 1541380"/>
              <a:gd name="connsiteX3" fmla="*/ 0 w 5313022"/>
              <a:gd name="connsiteY3" fmla="*/ 1541380 h 1541380"/>
              <a:gd name="connsiteX0" fmla="*/ 0 w 5313020"/>
              <a:gd name="connsiteY0" fmla="*/ 1590125 h 1590125"/>
              <a:gd name="connsiteX1" fmla="*/ 2043796 w 5313020"/>
              <a:gd name="connsiteY1" fmla="*/ 0 h 1590125"/>
              <a:gd name="connsiteX2" fmla="*/ 5313021 w 5313020"/>
              <a:gd name="connsiteY2" fmla="*/ 1348673 h 1590125"/>
              <a:gd name="connsiteX3" fmla="*/ 0 w 5313020"/>
              <a:gd name="connsiteY3" fmla="*/ 1590125 h 1590125"/>
              <a:gd name="connsiteX0" fmla="*/ 0 w 5313022"/>
              <a:gd name="connsiteY0" fmla="*/ 1699687 h 1699687"/>
              <a:gd name="connsiteX1" fmla="*/ 1579914 w 5313022"/>
              <a:gd name="connsiteY1" fmla="*/ 0 h 1699687"/>
              <a:gd name="connsiteX2" fmla="*/ 5313021 w 5313022"/>
              <a:gd name="connsiteY2" fmla="*/ 1458235 h 1699687"/>
              <a:gd name="connsiteX3" fmla="*/ 0 w 5313022"/>
              <a:gd name="connsiteY3" fmla="*/ 1699687 h 1699687"/>
              <a:gd name="connsiteX0" fmla="*/ 0 w 3042080"/>
              <a:gd name="connsiteY0" fmla="*/ 1699687 h 1699687"/>
              <a:gd name="connsiteX1" fmla="*/ 1579914 w 3042080"/>
              <a:gd name="connsiteY1" fmla="*/ 0 h 1699687"/>
              <a:gd name="connsiteX2" fmla="*/ 3042079 w 3042080"/>
              <a:gd name="connsiteY2" fmla="*/ 442015 h 1699687"/>
              <a:gd name="connsiteX3" fmla="*/ 0 w 3042080"/>
              <a:gd name="connsiteY3" fmla="*/ 1699687 h 1699687"/>
              <a:gd name="connsiteX0" fmla="*/ 0 w 3677223"/>
              <a:gd name="connsiteY0" fmla="*/ 1699687 h 1699687"/>
              <a:gd name="connsiteX1" fmla="*/ 1579914 w 3677223"/>
              <a:gd name="connsiteY1" fmla="*/ 0 h 1699687"/>
              <a:gd name="connsiteX2" fmla="*/ 3677222 w 3677223"/>
              <a:gd name="connsiteY2" fmla="*/ 657433 h 1699687"/>
              <a:gd name="connsiteX3" fmla="*/ 0 w 3677223"/>
              <a:gd name="connsiteY3" fmla="*/ 1699687 h 1699687"/>
              <a:gd name="connsiteX0" fmla="*/ -1 w 3444929"/>
              <a:gd name="connsiteY0" fmla="*/ 1271819 h 1271819"/>
              <a:gd name="connsiteX1" fmla="*/ 1347622 w 3444929"/>
              <a:gd name="connsiteY1" fmla="*/ 0 h 1271819"/>
              <a:gd name="connsiteX2" fmla="*/ 3444930 w 3444929"/>
              <a:gd name="connsiteY2" fmla="*/ 657433 h 1271819"/>
              <a:gd name="connsiteX3" fmla="*/ -1 w 3444929"/>
              <a:gd name="connsiteY3" fmla="*/ 1271819 h 1271819"/>
              <a:gd name="connsiteX0" fmla="*/ 0 w 3478905"/>
              <a:gd name="connsiteY0" fmla="*/ 1385913 h 1385913"/>
              <a:gd name="connsiteX1" fmla="*/ 1381596 w 3478905"/>
              <a:gd name="connsiteY1" fmla="*/ 0 h 1385913"/>
              <a:gd name="connsiteX2" fmla="*/ 3478904 w 3478905"/>
              <a:gd name="connsiteY2" fmla="*/ 657433 h 1385913"/>
              <a:gd name="connsiteX3" fmla="*/ 0 w 3478905"/>
              <a:gd name="connsiteY3" fmla="*/ 1385913 h 13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8905" h="1385913">
                <a:moveTo>
                  <a:pt x="0" y="1385913"/>
                </a:moveTo>
                <a:lnTo>
                  <a:pt x="1381596" y="0"/>
                </a:lnTo>
                <a:lnTo>
                  <a:pt x="3478904" y="657433"/>
                </a:lnTo>
                <a:lnTo>
                  <a:pt x="0" y="1385913"/>
                </a:lnTo>
                <a:close/>
              </a:path>
            </a:pathLst>
          </a:custGeom>
          <a:solidFill>
            <a:srgbClr val="F8D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9">
            <a:extLst>
              <a:ext uri="{FF2B5EF4-FFF2-40B4-BE49-F238E27FC236}">
                <a16:creationId xmlns:a16="http://schemas.microsoft.com/office/drawing/2014/main" id="{4A91DBB6-9E59-465D-8732-56AB08EE1503}"/>
              </a:ext>
            </a:extLst>
          </p:cNvPr>
          <p:cNvSpPr/>
          <p:nvPr/>
        </p:nvSpPr>
        <p:spPr>
          <a:xfrm rot="8984445">
            <a:off x="4524726" y="7671581"/>
            <a:ext cx="2869479" cy="2357386"/>
          </a:xfrm>
          <a:custGeom>
            <a:avLst/>
            <a:gdLst>
              <a:gd name="connsiteX0" fmla="*/ 0 w 4779264"/>
              <a:gd name="connsiteY0" fmla="*/ 2036064 h 2036064"/>
              <a:gd name="connsiteX1" fmla="*/ 2389632 w 4779264"/>
              <a:gd name="connsiteY1" fmla="*/ 0 h 2036064"/>
              <a:gd name="connsiteX2" fmla="*/ 4779264 w 4779264"/>
              <a:gd name="connsiteY2" fmla="*/ 2036064 h 2036064"/>
              <a:gd name="connsiteX3" fmla="*/ 0 w 4779264"/>
              <a:gd name="connsiteY3" fmla="*/ 2036064 h 2036064"/>
              <a:gd name="connsiteX0" fmla="*/ 0 w 4216219"/>
              <a:gd name="connsiteY0" fmla="*/ 2382683 h 2382683"/>
              <a:gd name="connsiteX1" fmla="*/ 1826587 w 4216219"/>
              <a:gd name="connsiteY1" fmla="*/ 0 h 2382683"/>
              <a:gd name="connsiteX2" fmla="*/ 4216219 w 4216219"/>
              <a:gd name="connsiteY2" fmla="*/ 2036064 h 2382683"/>
              <a:gd name="connsiteX3" fmla="*/ 0 w 4216219"/>
              <a:gd name="connsiteY3" fmla="*/ 2382683 h 2382683"/>
              <a:gd name="connsiteX0" fmla="*/ 0 w 3926339"/>
              <a:gd name="connsiteY0" fmla="*/ 2382683 h 2382683"/>
              <a:gd name="connsiteX1" fmla="*/ 1826587 w 3926339"/>
              <a:gd name="connsiteY1" fmla="*/ 0 h 2382683"/>
              <a:gd name="connsiteX2" fmla="*/ 3926339 w 3926339"/>
              <a:gd name="connsiteY2" fmla="*/ 1589649 h 2382683"/>
              <a:gd name="connsiteX3" fmla="*/ 0 w 3926339"/>
              <a:gd name="connsiteY3" fmla="*/ 2382683 h 2382683"/>
              <a:gd name="connsiteX0" fmla="*/ 0 w 5313020"/>
              <a:gd name="connsiteY0" fmla="*/ 2382683 h 2382683"/>
              <a:gd name="connsiteX1" fmla="*/ 1826587 w 5313020"/>
              <a:gd name="connsiteY1" fmla="*/ 0 h 2382683"/>
              <a:gd name="connsiteX2" fmla="*/ 5313021 w 5313020"/>
              <a:gd name="connsiteY2" fmla="*/ 2141231 h 2382683"/>
              <a:gd name="connsiteX3" fmla="*/ 0 w 5313020"/>
              <a:gd name="connsiteY3" fmla="*/ 2382683 h 2382683"/>
              <a:gd name="connsiteX0" fmla="*/ 0 w 5313022"/>
              <a:gd name="connsiteY0" fmla="*/ 1541380 h 1541380"/>
              <a:gd name="connsiteX1" fmla="*/ 1978301 w 5313022"/>
              <a:gd name="connsiteY1" fmla="*/ 0 h 1541380"/>
              <a:gd name="connsiteX2" fmla="*/ 5313021 w 5313022"/>
              <a:gd name="connsiteY2" fmla="*/ 1299928 h 1541380"/>
              <a:gd name="connsiteX3" fmla="*/ 0 w 5313022"/>
              <a:gd name="connsiteY3" fmla="*/ 1541380 h 1541380"/>
              <a:gd name="connsiteX0" fmla="*/ 0 w 5313020"/>
              <a:gd name="connsiteY0" fmla="*/ 1590125 h 1590125"/>
              <a:gd name="connsiteX1" fmla="*/ 2043796 w 5313020"/>
              <a:gd name="connsiteY1" fmla="*/ 0 h 1590125"/>
              <a:gd name="connsiteX2" fmla="*/ 5313021 w 5313020"/>
              <a:gd name="connsiteY2" fmla="*/ 1348673 h 1590125"/>
              <a:gd name="connsiteX3" fmla="*/ 0 w 5313020"/>
              <a:gd name="connsiteY3" fmla="*/ 1590125 h 1590125"/>
              <a:gd name="connsiteX0" fmla="*/ 0 w 5313022"/>
              <a:gd name="connsiteY0" fmla="*/ 1699687 h 1699687"/>
              <a:gd name="connsiteX1" fmla="*/ 1579914 w 5313022"/>
              <a:gd name="connsiteY1" fmla="*/ 0 h 1699687"/>
              <a:gd name="connsiteX2" fmla="*/ 5313021 w 5313022"/>
              <a:gd name="connsiteY2" fmla="*/ 1458235 h 1699687"/>
              <a:gd name="connsiteX3" fmla="*/ 0 w 5313022"/>
              <a:gd name="connsiteY3" fmla="*/ 1699687 h 1699687"/>
              <a:gd name="connsiteX0" fmla="*/ 0 w 3042080"/>
              <a:gd name="connsiteY0" fmla="*/ 1699687 h 1699687"/>
              <a:gd name="connsiteX1" fmla="*/ 1579914 w 3042080"/>
              <a:gd name="connsiteY1" fmla="*/ 0 h 1699687"/>
              <a:gd name="connsiteX2" fmla="*/ 3042079 w 3042080"/>
              <a:gd name="connsiteY2" fmla="*/ 442015 h 1699687"/>
              <a:gd name="connsiteX3" fmla="*/ 0 w 3042080"/>
              <a:gd name="connsiteY3" fmla="*/ 1699687 h 1699687"/>
              <a:gd name="connsiteX0" fmla="*/ 0 w 3677223"/>
              <a:gd name="connsiteY0" fmla="*/ 1699687 h 1699687"/>
              <a:gd name="connsiteX1" fmla="*/ 1579914 w 3677223"/>
              <a:gd name="connsiteY1" fmla="*/ 0 h 1699687"/>
              <a:gd name="connsiteX2" fmla="*/ 3677222 w 3677223"/>
              <a:gd name="connsiteY2" fmla="*/ 657433 h 1699687"/>
              <a:gd name="connsiteX3" fmla="*/ 0 w 3677223"/>
              <a:gd name="connsiteY3" fmla="*/ 1699687 h 1699687"/>
              <a:gd name="connsiteX0" fmla="*/ -1 w 3444929"/>
              <a:gd name="connsiteY0" fmla="*/ 1271819 h 1271819"/>
              <a:gd name="connsiteX1" fmla="*/ 1347622 w 3444929"/>
              <a:gd name="connsiteY1" fmla="*/ 0 h 1271819"/>
              <a:gd name="connsiteX2" fmla="*/ 3444930 w 3444929"/>
              <a:gd name="connsiteY2" fmla="*/ 657433 h 1271819"/>
              <a:gd name="connsiteX3" fmla="*/ -1 w 3444929"/>
              <a:gd name="connsiteY3" fmla="*/ 1271819 h 1271819"/>
              <a:gd name="connsiteX0" fmla="*/ 0 w 3478905"/>
              <a:gd name="connsiteY0" fmla="*/ 1385913 h 1385913"/>
              <a:gd name="connsiteX1" fmla="*/ 1381596 w 3478905"/>
              <a:gd name="connsiteY1" fmla="*/ 0 h 1385913"/>
              <a:gd name="connsiteX2" fmla="*/ 3478904 w 3478905"/>
              <a:gd name="connsiteY2" fmla="*/ 657433 h 1385913"/>
              <a:gd name="connsiteX3" fmla="*/ 0 w 3478905"/>
              <a:gd name="connsiteY3" fmla="*/ 1385913 h 1385913"/>
              <a:gd name="connsiteX0" fmla="*/ 1 w 4568673"/>
              <a:gd name="connsiteY0" fmla="*/ 2357386 h 2357386"/>
              <a:gd name="connsiteX1" fmla="*/ 2471366 w 4568673"/>
              <a:gd name="connsiteY1" fmla="*/ 0 h 2357386"/>
              <a:gd name="connsiteX2" fmla="*/ 4568674 w 4568673"/>
              <a:gd name="connsiteY2" fmla="*/ 657433 h 2357386"/>
              <a:gd name="connsiteX3" fmla="*/ 1 w 4568673"/>
              <a:gd name="connsiteY3" fmla="*/ 2357386 h 2357386"/>
              <a:gd name="connsiteX0" fmla="*/ -1 w 5133912"/>
              <a:gd name="connsiteY0" fmla="*/ 2357386 h 2357386"/>
              <a:gd name="connsiteX1" fmla="*/ 2471364 w 5133912"/>
              <a:gd name="connsiteY1" fmla="*/ 0 h 2357386"/>
              <a:gd name="connsiteX2" fmla="*/ 5133912 w 5133912"/>
              <a:gd name="connsiteY2" fmla="*/ 841744 h 2357386"/>
              <a:gd name="connsiteX3" fmla="*/ -1 w 5133912"/>
              <a:gd name="connsiteY3" fmla="*/ 2357386 h 235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3912" h="2357386">
                <a:moveTo>
                  <a:pt x="-1" y="2357386"/>
                </a:moveTo>
                <a:lnTo>
                  <a:pt x="2471364" y="0"/>
                </a:lnTo>
                <a:lnTo>
                  <a:pt x="5133912" y="841744"/>
                </a:lnTo>
                <a:lnTo>
                  <a:pt x="-1" y="2357386"/>
                </a:lnTo>
                <a:close/>
              </a:path>
            </a:pathLst>
          </a:custGeom>
          <a:solidFill>
            <a:srgbClr val="E2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192F7F80-5294-4B26-B46F-A7DF93885104}"/>
              </a:ext>
            </a:extLst>
          </p:cNvPr>
          <p:cNvSpPr/>
          <p:nvPr/>
        </p:nvSpPr>
        <p:spPr>
          <a:xfrm>
            <a:off x="880328" y="1058919"/>
            <a:ext cx="4963906" cy="689821"/>
          </a:xfrm>
          <a:prstGeom prst="roundRect">
            <a:avLst>
              <a:gd name="adj" fmla="val 50000"/>
            </a:avLst>
          </a:prstGeom>
          <a:solidFill>
            <a:srgbClr val="6F8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20AF69-FD7E-4D30-940D-B437BA17C574}"/>
              </a:ext>
            </a:extLst>
          </p:cNvPr>
          <p:cNvSpPr txBox="1"/>
          <p:nvPr/>
        </p:nvSpPr>
        <p:spPr>
          <a:xfrm>
            <a:off x="1332710" y="1153023"/>
            <a:ext cx="4322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</a:rPr>
              <a:t>2024</a:t>
            </a:r>
            <a:r>
              <a:rPr kumimoji="1" lang="ja-JP" altLang="en-US" sz="2800" b="1" dirty="0">
                <a:solidFill>
                  <a:schemeClr val="bg1"/>
                </a:solidFill>
              </a:rPr>
              <a:t>年度 新入生募集中！</a:t>
            </a:r>
          </a:p>
        </p:txBody>
      </p:sp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209F0BCB-786A-4344-A2A7-CCF3AA40C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6847" y="256804"/>
            <a:ext cx="1990725" cy="657225"/>
          </a:xfrm>
          <a:prstGeom prst="rect">
            <a:avLst/>
          </a:prstGeom>
        </p:spPr>
      </p:pic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3EA13FB-B350-4E34-AFAA-B72B0B34FF93}"/>
              </a:ext>
            </a:extLst>
          </p:cNvPr>
          <p:cNvSpPr/>
          <p:nvPr/>
        </p:nvSpPr>
        <p:spPr>
          <a:xfrm>
            <a:off x="195107" y="1846641"/>
            <a:ext cx="6323373" cy="1377462"/>
          </a:xfrm>
          <a:prstGeom prst="roundRect">
            <a:avLst>
              <a:gd name="adj" fmla="val 6262"/>
            </a:avLst>
          </a:prstGeom>
          <a:solidFill>
            <a:srgbClr val="AFE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56D9555A-C095-486B-95A0-81CADF309C9E}"/>
              </a:ext>
            </a:extLst>
          </p:cNvPr>
          <p:cNvSpPr/>
          <p:nvPr/>
        </p:nvSpPr>
        <p:spPr>
          <a:xfrm>
            <a:off x="378214" y="2199378"/>
            <a:ext cx="6029357" cy="9322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4937CC-507E-42FD-8F88-018E128015A9}"/>
              </a:ext>
            </a:extLst>
          </p:cNvPr>
          <p:cNvSpPr txBox="1"/>
          <p:nvPr/>
        </p:nvSpPr>
        <p:spPr>
          <a:xfrm>
            <a:off x="1642938" y="1888099"/>
            <a:ext cx="2852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　　　　つばめクラブの特徴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2120B891-8913-49DF-A625-11EE61F86B86}"/>
              </a:ext>
            </a:extLst>
          </p:cNvPr>
          <p:cNvGrpSpPr/>
          <p:nvPr/>
        </p:nvGrpSpPr>
        <p:grpSpPr>
          <a:xfrm>
            <a:off x="1870064" y="2268111"/>
            <a:ext cx="1490149" cy="792509"/>
            <a:chOff x="1870064" y="2268111"/>
            <a:chExt cx="1490149" cy="792509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FC107E4-68D3-4806-91CA-AEAC84EC3F75}"/>
                </a:ext>
              </a:extLst>
            </p:cNvPr>
            <p:cNvSpPr txBox="1"/>
            <p:nvPr/>
          </p:nvSpPr>
          <p:spPr>
            <a:xfrm>
              <a:off x="1884213" y="2268111"/>
              <a:ext cx="14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保育時間基本</a:t>
              </a:r>
              <a:endParaRPr kumimoji="1"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放課後～</a:t>
              </a:r>
              <a:r>
                <a:rPr kumimoji="1" lang="en-US" altLang="ja-JP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19</a:t>
              </a:r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時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6E730DA-1431-4C68-9302-C2E467D19AC7}"/>
                </a:ext>
              </a:extLst>
            </p:cNvPr>
            <p:cNvSpPr txBox="1"/>
            <p:nvPr/>
          </p:nvSpPr>
          <p:spPr>
            <a:xfrm>
              <a:off x="1870064" y="2722066"/>
              <a:ext cx="147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長期休み等は</a:t>
              </a:r>
              <a:r>
                <a:rPr kumimoji="1" lang="en-US" altLang="ja-JP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7:30-19:00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まで</a:t>
              </a:r>
              <a:endParaRPr kumimoji="1"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ご利用いただけます。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6533A506-D1BD-493B-9980-BDFFF7D0E3DB}"/>
              </a:ext>
            </a:extLst>
          </p:cNvPr>
          <p:cNvGrpSpPr/>
          <p:nvPr/>
        </p:nvGrpSpPr>
        <p:grpSpPr>
          <a:xfrm>
            <a:off x="389929" y="2266889"/>
            <a:ext cx="1498200" cy="791340"/>
            <a:chOff x="2373263" y="2273291"/>
            <a:chExt cx="1498200" cy="791340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D28DDB27-8187-4D41-8229-08F2ADD4B119}"/>
                </a:ext>
              </a:extLst>
            </p:cNvPr>
            <p:cNvSpPr txBox="1"/>
            <p:nvPr/>
          </p:nvSpPr>
          <p:spPr>
            <a:xfrm>
              <a:off x="2373263" y="2273291"/>
              <a:ext cx="14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対象児童</a:t>
              </a:r>
              <a:endParaRPr kumimoji="1" lang="en-US" altLang="ja-JP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小学</a:t>
              </a:r>
              <a:r>
                <a:rPr kumimoji="1" lang="en-US" altLang="ja-JP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年生～</a:t>
              </a:r>
              <a:r>
                <a:rPr kumimoji="1" lang="en-US" altLang="ja-JP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年生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871C10BA-BA12-48B9-88D6-3DD69B628DC6}"/>
                </a:ext>
              </a:extLst>
            </p:cNvPr>
            <p:cNvSpPr txBox="1"/>
            <p:nvPr/>
          </p:nvSpPr>
          <p:spPr>
            <a:xfrm>
              <a:off x="2395463" y="2726077"/>
              <a:ext cx="147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小</a:t>
              </a:r>
              <a:r>
                <a:rPr kumimoji="1" lang="en-US" altLang="ja-JP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の壁、小</a:t>
              </a:r>
              <a:r>
                <a:rPr kumimoji="1" lang="en-US" altLang="ja-JP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の壁を</a:t>
              </a:r>
              <a:endParaRPr kumimoji="1"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スムーズに乗り越えます。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D6B156DA-2C67-4312-A505-00FADECBA5ED}"/>
              </a:ext>
            </a:extLst>
          </p:cNvPr>
          <p:cNvGrpSpPr/>
          <p:nvPr/>
        </p:nvGrpSpPr>
        <p:grpSpPr>
          <a:xfrm>
            <a:off x="3313502" y="2336289"/>
            <a:ext cx="1516629" cy="704027"/>
            <a:chOff x="5415221" y="2470013"/>
            <a:chExt cx="1516629" cy="704027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812E391-AF1C-46AA-AFA8-AB9E34C86A4B}"/>
                </a:ext>
              </a:extLst>
            </p:cNvPr>
            <p:cNvSpPr txBox="1"/>
            <p:nvPr/>
          </p:nvSpPr>
          <p:spPr>
            <a:xfrm>
              <a:off x="5415221" y="2470013"/>
              <a:ext cx="14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年生のお迎え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A9B97F44-1C0C-4783-AA30-47F928AA7FF6}"/>
                </a:ext>
              </a:extLst>
            </p:cNvPr>
            <p:cNvSpPr txBox="1"/>
            <p:nvPr/>
          </p:nvSpPr>
          <p:spPr>
            <a:xfrm>
              <a:off x="5455850" y="2835486"/>
              <a:ext cx="147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下校に慣れるまで職員が</a:t>
              </a:r>
              <a:endParaRPr kumimoji="1"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徒歩で迎えに行きます。</a:t>
              </a: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34629DF3-23E3-48BD-83F7-7140F39D2A99}"/>
              </a:ext>
            </a:extLst>
          </p:cNvPr>
          <p:cNvGrpSpPr/>
          <p:nvPr/>
        </p:nvGrpSpPr>
        <p:grpSpPr>
          <a:xfrm>
            <a:off x="4584475" y="2326862"/>
            <a:ext cx="1819499" cy="665000"/>
            <a:chOff x="4095353" y="2965893"/>
            <a:chExt cx="1819499" cy="665000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E9C9EE54-A249-4427-97D4-98525CD3D9F1}"/>
                </a:ext>
              </a:extLst>
            </p:cNvPr>
            <p:cNvSpPr txBox="1"/>
            <p:nvPr/>
          </p:nvSpPr>
          <p:spPr>
            <a:xfrm>
              <a:off x="4095353" y="2965893"/>
              <a:ext cx="1819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入退室管理システム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A48807C2-CCF4-4C58-B9E7-4ACDBCB1F7FB}"/>
                </a:ext>
              </a:extLst>
            </p:cNvPr>
            <p:cNvSpPr txBox="1"/>
            <p:nvPr/>
          </p:nvSpPr>
          <p:spPr>
            <a:xfrm>
              <a:off x="4391729" y="3292339"/>
              <a:ext cx="147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入退室時に保護者さまへ</a:t>
              </a:r>
              <a:endParaRPr kumimoji="1"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お知らせするシステムです。</a:t>
              </a:r>
            </a:p>
          </p:txBody>
        </p: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CDEB2A81-1004-4366-B111-79AD5461B93D}"/>
              </a:ext>
            </a:extLst>
          </p:cNvPr>
          <p:cNvSpPr/>
          <p:nvPr/>
        </p:nvSpPr>
        <p:spPr>
          <a:xfrm>
            <a:off x="208780" y="3357251"/>
            <a:ext cx="6212465" cy="903995"/>
          </a:xfrm>
          <a:prstGeom prst="roundRect">
            <a:avLst>
              <a:gd name="adj" fmla="val 17885"/>
            </a:avLst>
          </a:prstGeom>
          <a:noFill/>
          <a:ln w="38100">
            <a:solidFill>
              <a:srgbClr val="FFC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08E86E06-1DCF-45A7-8E3D-0B5FF1E2F235}"/>
              </a:ext>
            </a:extLst>
          </p:cNvPr>
          <p:cNvGrpSpPr/>
          <p:nvPr/>
        </p:nvGrpSpPr>
        <p:grpSpPr>
          <a:xfrm>
            <a:off x="2467458" y="3295808"/>
            <a:ext cx="1658938" cy="346365"/>
            <a:chOff x="2610762" y="4265304"/>
            <a:chExt cx="1658938" cy="346365"/>
          </a:xfrm>
        </p:grpSpPr>
        <p:sp>
          <p:nvSpPr>
            <p:cNvPr id="49" name="四角形: 角を丸くする 48">
              <a:extLst>
                <a:ext uri="{FF2B5EF4-FFF2-40B4-BE49-F238E27FC236}">
                  <a16:creationId xmlns:a16="http://schemas.microsoft.com/office/drawing/2014/main" id="{87D07818-C541-4729-97E5-42139F4C5DBA}"/>
                </a:ext>
              </a:extLst>
            </p:cNvPr>
            <p:cNvSpPr/>
            <p:nvPr/>
          </p:nvSpPr>
          <p:spPr>
            <a:xfrm>
              <a:off x="2610762" y="4265304"/>
              <a:ext cx="1658938" cy="331350"/>
            </a:xfrm>
            <a:prstGeom prst="roundRect">
              <a:avLst>
                <a:gd name="adj" fmla="val 50000"/>
              </a:avLst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797EAA1D-502E-4AC9-8FD1-A6EF8895881B}"/>
                </a:ext>
              </a:extLst>
            </p:cNvPr>
            <p:cNvSpPr txBox="1"/>
            <p:nvPr/>
          </p:nvSpPr>
          <p:spPr>
            <a:xfrm>
              <a:off x="2706650" y="4273115"/>
              <a:ext cx="15199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>
                  <a:solidFill>
                    <a:schemeClr val="bg1"/>
                  </a:solidFill>
                </a:rPr>
                <a:t>1</a:t>
              </a:r>
              <a:r>
                <a:rPr kumimoji="1" lang="ja-JP" altLang="en-US" sz="1600" b="1" dirty="0">
                  <a:solidFill>
                    <a:schemeClr val="bg1"/>
                  </a:solidFill>
                </a:rPr>
                <a:t>日の主な流れ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A6A58176-F4F1-47E9-B013-CEFC42B9D951}"/>
              </a:ext>
            </a:extLst>
          </p:cNvPr>
          <p:cNvGrpSpPr/>
          <p:nvPr/>
        </p:nvGrpSpPr>
        <p:grpSpPr>
          <a:xfrm>
            <a:off x="312917" y="3657184"/>
            <a:ext cx="5786683" cy="524780"/>
            <a:chOff x="517162" y="5752901"/>
            <a:chExt cx="5786683" cy="524780"/>
          </a:xfrm>
        </p:grpSpPr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C7C3D307-2F38-40A0-9FAA-69F44E32ED8F}"/>
                </a:ext>
              </a:extLst>
            </p:cNvPr>
            <p:cNvSpPr/>
            <p:nvPr/>
          </p:nvSpPr>
          <p:spPr>
            <a:xfrm>
              <a:off x="573040" y="5752901"/>
              <a:ext cx="516329" cy="5163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385F3AF9-CD27-48EC-BDE9-FCBB9F3E0E8C}"/>
                </a:ext>
              </a:extLst>
            </p:cNvPr>
            <p:cNvSpPr/>
            <p:nvPr/>
          </p:nvSpPr>
          <p:spPr>
            <a:xfrm>
              <a:off x="4692204" y="5752901"/>
              <a:ext cx="516329" cy="5163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48DEB9CE-5BD5-40A7-BB53-453411B6D3B4}"/>
                </a:ext>
              </a:extLst>
            </p:cNvPr>
            <p:cNvSpPr/>
            <p:nvPr/>
          </p:nvSpPr>
          <p:spPr>
            <a:xfrm>
              <a:off x="1602831" y="5752901"/>
              <a:ext cx="516329" cy="5163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BB92E908-C2E7-4C87-8497-623EA89240A6}"/>
                </a:ext>
              </a:extLst>
            </p:cNvPr>
            <p:cNvSpPr/>
            <p:nvPr/>
          </p:nvSpPr>
          <p:spPr>
            <a:xfrm>
              <a:off x="2632622" y="5752901"/>
              <a:ext cx="516329" cy="5163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9FD079D8-086E-4724-A764-244E08D577DA}"/>
                </a:ext>
              </a:extLst>
            </p:cNvPr>
            <p:cNvSpPr/>
            <p:nvPr/>
          </p:nvSpPr>
          <p:spPr>
            <a:xfrm>
              <a:off x="3662413" y="5752901"/>
              <a:ext cx="516329" cy="5163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3417F7B0-D0B1-442E-A276-A018B3EB2BFF}"/>
                </a:ext>
              </a:extLst>
            </p:cNvPr>
            <p:cNvSpPr/>
            <p:nvPr/>
          </p:nvSpPr>
          <p:spPr>
            <a:xfrm>
              <a:off x="5721995" y="5752901"/>
              <a:ext cx="516329" cy="5163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二等辺三角形 57">
              <a:extLst>
                <a:ext uri="{FF2B5EF4-FFF2-40B4-BE49-F238E27FC236}">
                  <a16:creationId xmlns:a16="http://schemas.microsoft.com/office/drawing/2014/main" id="{7297B4CD-F9AD-441A-9C34-5264AEE34259}"/>
                </a:ext>
              </a:extLst>
            </p:cNvPr>
            <p:cNvSpPr/>
            <p:nvPr/>
          </p:nvSpPr>
          <p:spPr>
            <a:xfrm rot="5400000">
              <a:off x="1186905" y="5916624"/>
              <a:ext cx="353671" cy="159699"/>
            </a:xfrm>
            <a:prstGeom prst="triangle">
              <a:avLst/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二等辺三角形 58">
              <a:extLst>
                <a:ext uri="{FF2B5EF4-FFF2-40B4-BE49-F238E27FC236}">
                  <a16:creationId xmlns:a16="http://schemas.microsoft.com/office/drawing/2014/main" id="{D4EAB5D0-8D26-4254-AAE0-CD870D6AB824}"/>
                </a:ext>
              </a:extLst>
            </p:cNvPr>
            <p:cNvSpPr/>
            <p:nvPr/>
          </p:nvSpPr>
          <p:spPr>
            <a:xfrm rot="5400000">
              <a:off x="2224808" y="5916624"/>
              <a:ext cx="353671" cy="159699"/>
            </a:xfrm>
            <a:prstGeom prst="triangle">
              <a:avLst/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二等辺三角形 59">
              <a:extLst>
                <a:ext uri="{FF2B5EF4-FFF2-40B4-BE49-F238E27FC236}">
                  <a16:creationId xmlns:a16="http://schemas.microsoft.com/office/drawing/2014/main" id="{49750A5B-69BB-4704-A1F7-0662CE3FDA85}"/>
                </a:ext>
              </a:extLst>
            </p:cNvPr>
            <p:cNvSpPr/>
            <p:nvPr/>
          </p:nvSpPr>
          <p:spPr>
            <a:xfrm rot="5400000">
              <a:off x="3262711" y="5916624"/>
              <a:ext cx="353671" cy="159699"/>
            </a:xfrm>
            <a:prstGeom prst="triangle">
              <a:avLst/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>
              <a:extLst>
                <a:ext uri="{FF2B5EF4-FFF2-40B4-BE49-F238E27FC236}">
                  <a16:creationId xmlns:a16="http://schemas.microsoft.com/office/drawing/2014/main" id="{03E6AF0C-DA8A-4477-9FA1-CD0630F2C127}"/>
                </a:ext>
              </a:extLst>
            </p:cNvPr>
            <p:cNvSpPr/>
            <p:nvPr/>
          </p:nvSpPr>
          <p:spPr>
            <a:xfrm rot="5400000">
              <a:off x="4300614" y="5916624"/>
              <a:ext cx="353671" cy="159699"/>
            </a:xfrm>
            <a:prstGeom prst="triangle">
              <a:avLst/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二等辺三角形 61">
              <a:extLst>
                <a:ext uri="{FF2B5EF4-FFF2-40B4-BE49-F238E27FC236}">
                  <a16:creationId xmlns:a16="http://schemas.microsoft.com/office/drawing/2014/main" id="{3D66410B-44D4-4534-AB78-E3F62E0D8708}"/>
                </a:ext>
              </a:extLst>
            </p:cNvPr>
            <p:cNvSpPr/>
            <p:nvPr/>
          </p:nvSpPr>
          <p:spPr>
            <a:xfrm rot="5400000">
              <a:off x="5338518" y="5916624"/>
              <a:ext cx="353671" cy="159699"/>
            </a:xfrm>
            <a:prstGeom prst="triangle">
              <a:avLst/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C6305829-5233-4F99-AF10-88A85CA41DD5}"/>
                </a:ext>
              </a:extLst>
            </p:cNvPr>
            <p:cNvSpPr txBox="1"/>
            <p:nvPr/>
          </p:nvSpPr>
          <p:spPr>
            <a:xfrm>
              <a:off x="517162" y="5839099"/>
              <a:ext cx="619632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放課後</a:t>
              </a:r>
              <a:endPara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入室</a:t>
              </a: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64C48C7-E8F0-45E3-BF53-E198DF8384A9}"/>
                </a:ext>
              </a:extLst>
            </p:cNvPr>
            <p:cNvSpPr txBox="1"/>
            <p:nvPr/>
          </p:nvSpPr>
          <p:spPr>
            <a:xfrm>
              <a:off x="2577512" y="5839099"/>
              <a:ext cx="619632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おやつの時間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B70750BF-05EE-49DF-BFFC-F939B69D6BB2}"/>
                </a:ext>
              </a:extLst>
            </p:cNvPr>
            <p:cNvSpPr txBox="1"/>
            <p:nvPr/>
          </p:nvSpPr>
          <p:spPr>
            <a:xfrm>
              <a:off x="3595495" y="5769850"/>
              <a:ext cx="648000" cy="50783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外遊び</a:t>
              </a:r>
              <a:endPara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イベント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68583E38-CC01-445B-BF11-FB9BD8B5F629}"/>
                </a:ext>
              </a:extLst>
            </p:cNvPr>
            <p:cNvSpPr txBox="1"/>
            <p:nvPr/>
          </p:nvSpPr>
          <p:spPr>
            <a:xfrm>
              <a:off x="4625670" y="5839099"/>
              <a:ext cx="648000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室内遊び</a:t>
              </a: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D909D944-DBAC-4D9C-B739-FE32C0DA37D1}"/>
                </a:ext>
              </a:extLst>
            </p:cNvPr>
            <p:cNvSpPr txBox="1"/>
            <p:nvPr/>
          </p:nvSpPr>
          <p:spPr>
            <a:xfrm>
              <a:off x="1547337" y="5908349"/>
              <a:ext cx="619632" cy="2308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宿題</a:t>
              </a: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CB78EB7E-F508-49F6-8AA9-4AA0760FD5D2}"/>
                </a:ext>
              </a:extLst>
            </p:cNvPr>
            <p:cNvSpPr txBox="1"/>
            <p:nvPr/>
          </p:nvSpPr>
          <p:spPr>
            <a:xfrm>
              <a:off x="5655845" y="5807590"/>
              <a:ext cx="648000" cy="38472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kumimoji="1"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19:00</a:t>
              </a:r>
            </a:p>
            <a:p>
              <a:pPr algn="ctr"/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帰宅退室</a:t>
              </a:r>
            </a:p>
          </p:txBody>
        </p:sp>
      </p:grp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8AEE3B3-297B-4830-B9FC-CBE2D9A01939}"/>
              </a:ext>
            </a:extLst>
          </p:cNvPr>
          <p:cNvSpPr txBox="1"/>
          <p:nvPr/>
        </p:nvSpPr>
        <p:spPr>
          <a:xfrm>
            <a:off x="445401" y="6185525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つばめクラブの教育理念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7A25058-A3E0-4CEC-BF73-054DCB53F703}"/>
              </a:ext>
            </a:extLst>
          </p:cNvPr>
          <p:cNvSpPr txBox="1"/>
          <p:nvPr/>
        </p:nvSpPr>
        <p:spPr>
          <a:xfrm>
            <a:off x="503929" y="171156"/>
            <a:ext cx="3570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/>
              <a:t>波岡小学校区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学童保育所つばめクラブ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6" name="表 45">
            <a:extLst>
              <a:ext uri="{FF2B5EF4-FFF2-40B4-BE49-F238E27FC236}">
                <a16:creationId xmlns:a16="http://schemas.microsoft.com/office/drawing/2014/main" id="{F3A8FB74-60A9-47B6-BC44-087D8B049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01467"/>
              </p:ext>
            </p:extLst>
          </p:nvPr>
        </p:nvGraphicFramePr>
        <p:xfrm>
          <a:off x="2493502" y="4394394"/>
          <a:ext cx="4139310" cy="419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314">
                  <a:extLst>
                    <a:ext uri="{9D8B030D-6E8A-4147-A177-3AD203B41FA5}">
                      <a16:colId xmlns:a16="http://schemas.microsoft.com/office/drawing/2014/main" val="1110126078"/>
                    </a:ext>
                  </a:extLst>
                </a:gridCol>
                <a:gridCol w="3173996">
                  <a:extLst>
                    <a:ext uri="{9D8B030D-6E8A-4147-A177-3AD203B41FA5}">
                      <a16:colId xmlns:a16="http://schemas.microsoft.com/office/drawing/2014/main" val="2057587749"/>
                    </a:ext>
                  </a:extLst>
                </a:gridCol>
              </a:tblGrid>
              <a:tr h="322814">
                <a:tc>
                  <a:txBody>
                    <a:bodyPr/>
                    <a:lstStyle/>
                    <a:p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2024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年間行事予定☆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023361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１年生歓迎会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971024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母の日制作　映画観賞会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83475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６月</a:t>
                      </a:r>
                      <a:endParaRPr kumimoji="1" lang="en-US" altLang="ja-JP" sz="12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父の日制作　お誕生日会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69645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７月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映画遠足　七夕制作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68216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８月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夏祭り　工作教室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48485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９月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敬老の日制作　お誕生日会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43970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１０月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ハロウィンパーティー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878003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１１月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勤労感謝の日制作　映画観賞会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50190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１２月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クリスマスお楽しみ会　お誕生日会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178499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工作教室　映画観賞会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399587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バレンタイン制作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632751"/>
                  </a:ext>
                </a:extLst>
              </a:tr>
              <a:tr h="32281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６年生卒業遠足　お誕生日会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991006"/>
                  </a:ext>
                </a:extLst>
              </a:tr>
            </a:tbl>
          </a:graphicData>
        </a:graphic>
      </p:graphicFrame>
      <p:sp>
        <p:nvSpPr>
          <p:cNvPr id="87" name="角丸四角形 11">
            <a:extLst>
              <a:ext uri="{FF2B5EF4-FFF2-40B4-BE49-F238E27FC236}">
                <a16:creationId xmlns:a16="http://schemas.microsoft.com/office/drawing/2014/main" id="{FC87A8C3-F368-4C9C-BC61-E96A169826DC}"/>
              </a:ext>
            </a:extLst>
          </p:cNvPr>
          <p:cNvSpPr/>
          <p:nvPr/>
        </p:nvSpPr>
        <p:spPr>
          <a:xfrm>
            <a:off x="2467458" y="8679595"/>
            <a:ext cx="4121798" cy="1081672"/>
          </a:xfrm>
          <a:prstGeom prst="roundRect">
            <a:avLst/>
          </a:prstGeom>
          <a:noFill/>
          <a:ln w="28575">
            <a:solidFill>
              <a:srgbClr val="AF0F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rgbClr val="41414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学童保育をご検討中の方へ</a:t>
            </a:r>
            <a:endParaRPr kumimoji="1" lang="en-US" altLang="ja-JP" sz="1100" dirty="0">
              <a:solidFill>
                <a:srgbClr val="41414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rgbClr val="41414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つばめクラブでは、随時、学童紹介と入所説明を行なっています☆</a:t>
            </a:r>
            <a:endParaRPr kumimoji="1" lang="en-US" altLang="ja-JP" sz="1100" dirty="0">
              <a:solidFill>
                <a:srgbClr val="41414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>
                <a:solidFill>
                  <a:srgbClr val="41414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ご興味のある方は、下記の電話番号にご連絡ください</a:t>
            </a:r>
            <a:endParaRPr kumimoji="1" lang="en-US" altLang="ja-JP" sz="1100" dirty="0">
              <a:solidFill>
                <a:srgbClr val="41414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>
                <a:solidFill>
                  <a:srgbClr val="FF0000"/>
                </a:solidFill>
              </a:rPr>
              <a:t>📞 </a:t>
            </a:r>
            <a:r>
              <a:rPr kumimoji="1" lang="en-US" altLang="ja-JP" sz="2000" dirty="0">
                <a:solidFill>
                  <a:srgbClr val="FF0000"/>
                </a:solidFill>
              </a:rPr>
              <a:t>070-2175-0009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99" name="グラフィックス 98">
            <a:extLst>
              <a:ext uri="{FF2B5EF4-FFF2-40B4-BE49-F238E27FC236}">
                <a16:creationId xmlns:a16="http://schemas.microsoft.com/office/drawing/2014/main" id="{BA7E66F5-A271-41B5-A933-A542FD06D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936" y="8145808"/>
            <a:ext cx="2116453" cy="1573942"/>
          </a:xfrm>
          <a:prstGeom prst="rect">
            <a:avLst/>
          </a:prstGeom>
        </p:spPr>
      </p:pic>
      <p:pic>
        <p:nvPicPr>
          <p:cNvPr id="3" name="図 2" descr="木製テーブルの上に座っている赤ちゃん&#10;&#10;低い精度で自動的に生成された説明">
            <a:extLst>
              <a:ext uri="{FF2B5EF4-FFF2-40B4-BE49-F238E27FC236}">
                <a16:creationId xmlns:a16="http://schemas.microsoft.com/office/drawing/2014/main" id="{00B5B63D-DCC3-565E-3CA2-F2FCB04BC9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6" y="4532973"/>
            <a:ext cx="2116453" cy="1563933"/>
          </a:xfrm>
          <a:prstGeom prst="rect">
            <a:avLst/>
          </a:prstGeom>
        </p:spPr>
      </p:pic>
      <p:pic>
        <p:nvPicPr>
          <p:cNvPr id="5" name="図 4" descr="テーブルの上に座っている子供たち&#10;&#10;低い精度で自動的に生成された説明">
            <a:extLst>
              <a:ext uri="{FF2B5EF4-FFF2-40B4-BE49-F238E27FC236}">
                <a16:creationId xmlns:a16="http://schemas.microsoft.com/office/drawing/2014/main" id="{56045F8F-41FA-88CA-F56D-7F5D7BEC7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9" y="6361138"/>
            <a:ext cx="2112543" cy="15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D13188A-2DD4-4858-B445-116BF11CFB91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FC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6A67F778-42CA-41DF-9EFE-43FE3ADBA81E}"/>
              </a:ext>
            </a:extLst>
          </p:cNvPr>
          <p:cNvCxnSpPr/>
          <p:nvPr/>
        </p:nvCxnSpPr>
        <p:spPr>
          <a:xfrm>
            <a:off x="246646" y="6243440"/>
            <a:ext cx="540000" cy="0"/>
          </a:xfrm>
          <a:prstGeom prst="line">
            <a:avLst/>
          </a:prstGeom>
          <a:ln w="47625">
            <a:solidFill>
              <a:srgbClr val="FFE6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7762EAD-141C-47C6-8F0E-DA6D8FD87F60}"/>
              </a:ext>
            </a:extLst>
          </p:cNvPr>
          <p:cNvSpPr/>
          <p:nvPr/>
        </p:nvSpPr>
        <p:spPr>
          <a:xfrm>
            <a:off x="0" y="8388096"/>
            <a:ext cx="6858000" cy="1517904"/>
          </a:xfrm>
          <a:prstGeom prst="rect">
            <a:avLst/>
          </a:prstGeom>
          <a:solidFill>
            <a:srgbClr val="F5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32" name="表 32">
            <a:extLst>
              <a:ext uri="{FF2B5EF4-FFF2-40B4-BE49-F238E27FC236}">
                <a16:creationId xmlns:a16="http://schemas.microsoft.com/office/drawing/2014/main" id="{03D93AEB-5DF9-4661-82B1-20886A177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075763"/>
              </p:ext>
            </p:extLst>
          </p:nvPr>
        </p:nvGraphicFramePr>
        <p:xfrm>
          <a:off x="249364" y="4537593"/>
          <a:ext cx="6359272" cy="1436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870">
                  <a:extLst>
                    <a:ext uri="{9D8B030D-6E8A-4147-A177-3AD203B41FA5}">
                      <a16:colId xmlns:a16="http://schemas.microsoft.com/office/drawing/2014/main" val="1685360629"/>
                    </a:ext>
                  </a:extLst>
                </a:gridCol>
                <a:gridCol w="1560766">
                  <a:extLst>
                    <a:ext uri="{9D8B030D-6E8A-4147-A177-3AD203B41FA5}">
                      <a16:colId xmlns:a16="http://schemas.microsoft.com/office/drawing/2014/main" val="4052692437"/>
                    </a:ext>
                  </a:extLst>
                </a:gridCol>
                <a:gridCol w="1589818">
                  <a:extLst>
                    <a:ext uri="{9D8B030D-6E8A-4147-A177-3AD203B41FA5}">
                      <a16:colId xmlns:a16="http://schemas.microsoft.com/office/drawing/2014/main" val="3638968388"/>
                    </a:ext>
                  </a:extLst>
                </a:gridCol>
                <a:gridCol w="1589818">
                  <a:extLst>
                    <a:ext uri="{9D8B030D-6E8A-4147-A177-3AD203B41FA5}">
                      <a16:colId xmlns:a16="http://schemas.microsoft.com/office/drawing/2014/main" val="2681353479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対象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月額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放課後～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19:00)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追加料金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日額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午前中からの利用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※1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ja-JP" altLang="en-US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月月額</a:t>
                      </a:r>
                      <a:r>
                        <a:rPr kumimoji="1" lang="en-US" altLang="ja-JP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※2</a:t>
                      </a:r>
                    </a:p>
                    <a:p>
                      <a:pPr algn="ctr"/>
                      <a:r>
                        <a:rPr kumimoji="1" lang="en-US" altLang="ja-JP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(7:30</a:t>
                      </a:r>
                      <a:r>
                        <a:rPr kumimoji="1" lang="ja-JP" altLang="en-US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kumimoji="1" lang="en-US" altLang="ja-JP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19:00)</a:t>
                      </a:r>
                      <a:endParaRPr kumimoji="1" lang="ja-JP" altLang="en-US" sz="105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64267"/>
                  </a:ext>
                </a:extLst>
              </a:tr>
              <a:tr h="38081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年生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12,000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おやつ代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1,000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円を含む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</a:t>
                      </a:r>
                      <a:endParaRPr kumimoji="1" lang="ja-JP" alt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18,000</a:t>
                      </a:r>
                      <a:r>
                        <a:rPr kumimoji="1" lang="ja-JP" altLang="en-US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23918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4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6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年生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年生の兄弟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人目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・母子家庭・父子家庭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10,000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おやつ代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1,000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円を含む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</a:t>
                      </a:r>
                      <a:endParaRPr kumimoji="1" lang="ja-JP" alt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16,000</a:t>
                      </a:r>
                      <a:r>
                        <a:rPr kumimoji="1" lang="ja-JP" altLang="en-US" sz="105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31870"/>
                  </a:ext>
                </a:extLst>
              </a:tr>
            </a:tbl>
          </a:graphicData>
        </a:graphic>
      </p:graphicFrame>
      <p:graphicFrame>
        <p:nvGraphicFramePr>
          <p:cNvPr id="33" name="表 32">
            <a:extLst>
              <a:ext uri="{FF2B5EF4-FFF2-40B4-BE49-F238E27FC236}">
                <a16:creationId xmlns:a16="http://schemas.microsoft.com/office/drawing/2014/main" id="{75AD4A71-D902-43EF-A1D8-E39482563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61965"/>
              </p:ext>
            </p:extLst>
          </p:nvPr>
        </p:nvGraphicFramePr>
        <p:xfrm>
          <a:off x="252222" y="6363396"/>
          <a:ext cx="6359272" cy="152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870">
                  <a:extLst>
                    <a:ext uri="{9D8B030D-6E8A-4147-A177-3AD203B41FA5}">
                      <a16:colId xmlns:a16="http://schemas.microsoft.com/office/drawing/2014/main" val="1685360629"/>
                    </a:ext>
                  </a:extLst>
                </a:gridCol>
                <a:gridCol w="1560766">
                  <a:extLst>
                    <a:ext uri="{9D8B030D-6E8A-4147-A177-3AD203B41FA5}">
                      <a16:colId xmlns:a16="http://schemas.microsoft.com/office/drawing/2014/main" val="4052692437"/>
                    </a:ext>
                  </a:extLst>
                </a:gridCol>
                <a:gridCol w="1589818">
                  <a:extLst>
                    <a:ext uri="{9D8B030D-6E8A-4147-A177-3AD203B41FA5}">
                      <a16:colId xmlns:a16="http://schemas.microsoft.com/office/drawing/2014/main" val="3638968388"/>
                    </a:ext>
                  </a:extLst>
                </a:gridCol>
                <a:gridCol w="1589818">
                  <a:extLst>
                    <a:ext uri="{9D8B030D-6E8A-4147-A177-3AD203B41FA5}">
                      <a16:colId xmlns:a16="http://schemas.microsoft.com/office/drawing/2014/main" val="2681353479"/>
                    </a:ext>
                  </a:extLst>
                </a:gridCol>
              </a:tblGrid>
              <a:tr h="4476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対象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月額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放課後～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19:00)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追加料金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日額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午前中からの利用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※1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月月額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(7:30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19:00)</a:t>
                      </a:r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9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64267"/>
                  </a:ext>
                </a:extLst>
              </a:tr>
              <a:tr h="368152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1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年生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5,800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(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おやつ代を含む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)</a:t>
                      </a:r>
                      <a:endParaRPr kumimoji="1" lang="ja-JP" alt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300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8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日以内：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8,000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</a:p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9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日以上：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20,000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23918"/>
                  </a:ext>
                </a:extLst>
              </a:tr>
              <a:tr h="447653">
                <a:tc>
                  <a:txBody>
                    <a:bodyPr/>
                    <a:lstStyle/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4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～</a:t>
                      </a:r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6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年生</a:t>
                      </a:r>
                      <a:endParaRPr kumimoji="1" lang="en-US" altLang="ja-JP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Yu Gothic UI" panose="020B0500000000000000" pitchFamily="50" charset="-128"/>
                        <a:ea typeface="Yu Gothic UI" panose="020B0500000000000000" pitchFamily="50" charset="-128"/>
                      </a:endParaRPr>
                    </a:p>
                    <a:p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・母子家庭・父子家庭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16,000</a:t>
                      </a:r>
                      <a:r>
                        <a:rPr kumimoji="1" lang="ja-JP" altLang="en-US" sz="105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31870"/>
                  </a:ext>
                </a:extLst>
              </a:tr>
              <a:tr h="265726">
                <a:tc gridSpan="3"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利用日数が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8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日を超えた場合</a:t>
                      </a:r>
                      <a:r>
                        <a:rPr kumimoji="1" lang="en-US" altLang="ja-JP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…</a:t>
                      </a:r>
                      <a:r>
                        <a:rPr kumimoji="1" lang="ja-JP" altLang="en-US" sz="9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Yu Gothic UI" panose="020B0500000000000000" pitchFamily="50" charset="-128"/>
                          <a:ea typeface="Yu Gothic UI" panose="020B0500000000000000" pitchFamily="50" charset="-128"/>
                        </a:rPr>
                        <a:t>自動的に定期料金月額が請求されます。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944970"/>
                  </a:ext>
                </a:extLst>
              </a:tr>
            </a:tbl>
          </a:graphicData>
        </a:graphic>
      </p:graphicFrame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B24C21-266F-44E5-AF5D-F5041A1EB053}"/>
              </a:ext>
            </a:extLst>
          </p:cNvPr>
          <p:cNvSpPr txBox="1"/>
          <p:nvPr/>
        </p:nvSpPr>
        <p:spPr>
          <a:xfrm>
            <a:off x="240296" y="7923869"/>
            <a:ext cx="6359272" cy="401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※1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追加料金は土曜日や学校休業日、長期休暇（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月除く）などで午前中よりご利用された場合にかかります。</a:t>
            </a:r>
          </a:p>
          <a:p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※2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月の料金は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月までに定期会員になった方は定期会員の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月料金が適用され、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月以降に定期会員になった場合は一時会員の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月料金</a:t>
            </a:r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20,000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円が適用されます。</a:t>
            </a:r>
          </a:p>
          <a:p>
            <a:r>
              <a:rPr kumimoji="1" lang="en-US" altLang="ja-JP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※</a:t>
            </a:r>
            <a:r>
              <a:rPr kumimoji="1" lang="ja-JP" altLang="en-US" sz="67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その他、実費額相当の損害保険料や行事にかかる費用、昼食代等は別途ご請求いたします。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B8B453D-BA45-4ED4-BBC6-E8618156FC17}"/>
              </a:ext>
            </a:extLst>
          </p:cNvPr>
          <p:cNvGrpSpPr/>
          <p:nvPr/>
        </p:nvGrpSpPr>
        <p:grpSpPr>
          <a:xfrm>
            <a:off x="4595553" y="200121"/>
            <a:ext cx="1267035" cy="307777"/>
            <a:chOff x="2728175" y="5350845"/>
            <a:chExt cx="1471168" cy="307777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1F8F2897-F5A0-443D-9DA5-F447C87AB71D}"/>
                </a:ext>
              </a:extLst>
            </p:cNvPr>
            <p:cNvSpPr/>
            <p:nvPr/>
          </p:nvSpPr>
          <p:spPr>
            <a:xfrm>
              <a:off x="2728175" y="5357797"/>
              <a:ext cx="1471168" cy="272945"/>
            </a:xfrm>
            <a:prstGeom prst="roundRect">
              <a:avLst>
                <a:gd name="adj" fmla="val 50000"/>
              </a:avLst>
            </a:prstGeom>
            <a:solidFill>
              <a:srgbClr val="FFC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84E33E4-B87B-4B6A-B4A8-B4B13175F4E2}"/>
                </a:ext>
              </a:extLst>
            </p:cNvPr>
            <p:cNvSpPr txBox="1"/>
            <p:nvPr/>
          </p:nvSpPr>
          <p:spPr>
            <a:xfrm>
              <a:off x="2837353" y="5350845"/>
              <a:ext cx="1256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季節の行事</a:t>
              </a: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F79FBA2-8614-426A-A1BE-FDC9C6ED1BC5}"/>
              </a:ext>
            </a:extLst>
          </p:cNvPr>
          <p:cNvSpPr txBox="1"/>
          <p:nvPr/>
        </p:nvSpPr>
        <p:spPr>
          <a:xfrm>
            <a:off x="3847822" y="492150"/>
            <a:ext cx="118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spring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FC6A1E-9809-41E4-B878-EAFC1F652C36}"/>
              </a:ext>
            </a:extLst>
          </p:cNvPr>
          <p:cNvSpPr txBox="1"/>
          <p:nvPr/>
        </p:nvSpPr>
        <p:spPr>
          <a:xfrm>
            <a:off x="5380721" y="485754"/>
            <a:ext cx="118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summer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B5E481C-E7F2-4840-90B7-C1F854578132}"/>
              </a:ext>
            </a:extLst>
          </p:cNvPr>
          <p:cNvSpPr txBox="1"/>
          <p:nvPr/>
        </p:nvSpPr>
        <p:spPr>
          <a:xfrm>
            <a:off x="3888127" y="2047526"/>
            <a:ext cx="118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autumn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50554AB-0ADF-4F6F-8E8F-723F73BF0C9E}"/>
              </a:ext>
            </a:extLst>
          </p:cNvPr>
          <p:cNvSpPr txBox="1"/>
          <p:nvPr/>
        </p:nvSpPr>
        <p:spPr>
          <a:xfrm>
            <a:off x="5405572" y="2047526"/>
            <a:ext cx="1185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winter</a:t>
            </a:r>
            <a:endParaRPr kumimoji="1" lang="ja-JP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07561EE-7E4A-4E66-8E83-B8857261DEFA}"/>
              </a:ext>
            </a:extLst>
          </p:cNvPr>
          <p:cNvGrpSpPr/>
          <p:nvPr/>
        </p:nvGrpSpPr>
        <p:grpSpPr>
          <a:xfrm>
            <a:off x="244101" y="3844392"/>
            <a:ext cx="1267035" cy="307777"/>
            <a:chOff x="2691000" y="5435912"/>
            <a:chExt cx="1471168" cy="307777"/>
          </a:xfrm>
        </p:grpSpPr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B44E0373-A7F7-4675-9DCB-844498612B89}"/>
                </a:ext>
              </a:extLst>
            </p:cNvPr>
            <p:cNvSpPr/>
            <p:nvPr/>
          </p:nvSpPr>
          <p:spPr>
            <a:xfrm>
              <a:off x="2691000" y="5442768"/>
              <a:ext cx="1471168" cy="272945"/>
            </a:xfrm>
            <a:prstGeom prst="roundRect">
              <a:avLst>
                <a:gd name="adj" fmla="val 50000"/>
              </a:avLst>
            </a:prstGeom>
            <a:solidFill>
              <a:srgbClr val="FFE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DFD9E699-ABCB-4739-92BF-263A8E249171}"/>
                </a:ext>
              </a:extLst>
            </p:cNvPr>
            <p:cNvSpPr txBox="1"/>
            <p:nvPr/>
          </p:nvSpPr>
          <p:spPr>
            <a:xfrm>
              <a:off x="2787651" y="5435912"/>
              <a:ext cx="12567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bg1"/>
                  </a:solidFill>
                </a:rPr>
                <a:t>ご利用料金</a:t>
              </a: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1F4EA76F-538C-42B5-B713-4EE47015D69A}"/>
              </a:ext>
            </a:extLst>
          </p:cNvPr>
          <p:cNvGrpSpPr/>
          <p:nvPr/>
        </p:nvGrpSpPr>
        <p:grpSpPr>
          <a:xfrm>
            <a:off x="152637" y="4250848"/>
            <a:ext cx="2455006" cy="261610"/>
            <a:chOff x="152637" y="4222063"/>
            <a:chExt cx="2455006" cy="261610"/>
          </a:xfrm>
        </p:grpSpPr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04CCE34-882A-4609-89A8-C54E630194D1}"/>
                </a:ext>
              </a:extLst>
            </p:cNvPr>
            <p:cNvCxnSpPr/>
            <p:nvPr/>
          </p:nvCxnSpPr>
          <p:spPr>
            <a:xfrm>
              <a:off x="260809" y="4380910"/>
              <a:ext cx="540000" cy="0"/>
            </a:xfrm>
            <a:prstGeom prst="line">
              <a:avLst/>
            </a:prstGeom>
            <a:ln w="47625">
              <a:solidFill>
                <a:srgbClr val="FFE6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1701C742-F09D-451D-81ED-96602DF5DCB8}"/>
                </a:ext>
              </a:extLst>
            </p:cNvPr>
            <p:cNvSpPr txBox="1"/>
            <p:nvPr/>
          </p:nvSpPr>
          <p:spPr>
            <a:xfrm>
              <a:off x="152637" y="4222063"/>
              <a:ext cx="2455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定期会員</a:t>
              </a:r>
              <a:r>
                <a:rPr kumimoji="1" lang="ja-JP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（</a:t>
              </a:r>
              <a:r>
                <a:rPr kumimoji="1" lang="ja-JP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Yu Gothic UI" panose="020B0500000000000000" pitchFamily="50" charset="-128"/>
                  <a:ea typeface="Yu Gothic UI" panose="020B0500000000000000" pitchFamily="50" charset="-128"/>
                </a:rPr>
                <a:t>月９日以上ご利用の場合）</a:t>
              </a:r>
              <a:endParaRPr kumimoji="1" lang="ja-JP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9CF26C3-13F2-4655-8DAF-FF5B7E3AB3B0}"/>
              </a:ext>
            </a:extLst>
          </p:cNvPr>
          <p:cNvSpPr txBox="1"/>
          <p:nvPr/>
        </p:nvSpPr>
        <p:spPr>
          <a:xfrm>
            <a:off x="152637" y="6075125"/>
            <a:ext cx="3190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一時会員　</a:t>
            </a:r>
            <a:r>
              <a:rPr kumimoji="1" lang="en-US" altLang="ja-JP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※</a:t>
            </a:r>
            <a:r>
              <a:rPr kumimoji="1" lang="ja-JP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毎月ご利用の方に限ります。</a:t>
            </a:r>
            <a:endParaRPr kumimoji="1" lang="ja-JP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3B12FFA-55D9-45D9-B8C8-6C3B6AA40733}"/>
              </a:ext>
            </a:extLst>
          </p:cNvPr>
          <p:cNvGrpSpPr/>
          <p:nvPr/>
        </p:nvGrpSpPr>
        <p:grpSpPr>
          <a:xfrm>
            <a:off x="2474241" y="3898478"/>
            <a:ext cx="2988096" cy="553549"/>
            <a:chOff x="2474241" y="3869089"/>
            <a:chExt cx="2656781" cy="553549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2131C370-33E5-4326-979E-E3212237EA7F}"/>
                </a:ext>
              </a:extLst>
            </p:cNvPr>
            <p:cNvCxnSpPr/>
            <p:nvPr/>
          </p:nvCxnSpPr>
          <p:spPr>
            <a:xfrm>
              <a:off x="2600946" y="4136183"/>
              <a:ext cx="396000" cy="0"/>
            </a:xfrm>
            <a:prstGeom prst="line">
              <a:avLst/>
            </a:prstGeom>
            <a:ln w="47625" cap="rnd">
              <a:solidFill>
                <a:srgbClr val="FFE6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4D485857-8D05-4B94-8F2B-63BAA12642B8}"/>
                </a:ext>
              </a:extLst>
            </p:cNvPr>
            <p:cNvCxnSpPr/>
            <p:nvPr/>
          </p:nvCxnSpPr>
          <p:spPr>
            <a:xfrm>
              <a:off x="2600946" y="4374251"/>
              <a:ext cx="396000" cy="0"/>
            </a:xfrm>
            <a:prstGeom prst="line">
              <a:avLst/>
            </a:prstGeom>
            <a:ln w="47625" cap="rnd">
              <a:solidFill>
                <a:srgbClr val="FFE6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344EE7B5-ADD4-4947-899D-C90DF811C91E}"/>
                </a:ext>
              </a:extLst>
            </p:cNvPr>
            <p:cNvSpPr txBox="1"/>
            <p:nvPr/>
          </p:nvSpPr>
          <p:spPr>
            <a:xfrm>
              <a:off x="2474241" y="3869089"/>
              <a:ext cx="2656781" cy="55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入会金・更新料　</a:t>
              </a:r>
              <a:r>
                <a:rPr kumimoji="1" lang="en-US" altLang="ja-JP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2,000</a:t>
              </a:r>
              <a:r>
                <a:rPr kumimoji="1" lang="ja-JP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円 </a:t>
              </a:r>
              <a:r>
                <a:rPr kumimoji="1"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kumimoji="1" lang="ja-JP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人</a:t>
              </a:r>
              <a:r>
                <a:rPr kumimoji="1"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kumimoji="1" lang="ja-JP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年</a:t>
              </a:r>
              <a:r>
                <a:rPr kumimoji="1"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kumimoji="1" lang="ja-JP" altLang="en-U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回</a:t>
              </a:r>
              <a:r>
                <a:rPr kumimoji="1" lang="en-US" altLang="ja-JP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kumimoji="1"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保険料　</a:t>
              </a:r>
              <a:r>
                <a:rPr kumimoji="1" lang="en-US" altLang="ja-JP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800</a:t>
              </a:r>
              <a:r>
                <a:rPr kumimoji="1"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円</a:t>
              </a:r>
              <a:r>
                <a:rPr kumimoji="1" lang="en-US" altLang="ja-JP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kumimoji="1"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人</a:t>
              </a:r>
              <a:endParaRPr kumimoji="1" lang="en-US" altLang="ja-JP" sz="105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3E144750-1E9C-431A-A17E-AFA1FF5157CE}"/>
              </a:ext>
            </a:extLst>
          </p:cNvPr>
          <p:cNvGrpSpPr/>
          <p:nvPr/>
        </p:nvGrpSpPr>
        <p:grpSpPr>
          <a:xfrm>
            <a:off x="3033000" y="4105361"/>
            <a:ext cx="2710890" cy="320216"/>
            <a:chOff x="2141436" y="3885574"/>
            <a:chExt cx="2710890" cy="320216"/>
          </a:xfrm>
        </p:grpSpPr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E41553A-AAE5-4D80-A52A-ED8D407FD121}"/>
                </a:ext>
              </a:extLst>
            </p:cNvPr>
            <p:cNvCxnSpPr/>
            <p:nvPr/>
          </p:nvCxnSpPr>
          <p:spPr>
            <a:xfrm>
              <a:off x="2141436" y="3945785"/>
              <a:ext cx="396000" cy="0"/>
            </a:xfrm>
            <a:prstGeom prst="line">
              <a:avLst/>
            </a:prstGeom>
            <a:ln w="47625">
              <a:solidFill>
                <a:srgbClr val="FFE6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E6F934C-9FE4-422D-AE03-2EEBC6408B91}"/>
                </a:ext>
              </a:extLst>
            </p:cNvPr>
            <p:cNvSpPr txBox="1"/>
            <p:nvPr/>
          </p:nvSpPr>
          <p:spPr>
            <a:xfrm>
              <a:off x="2522659" y="3885574"/>
              <a:ext cx="2329667" cy="32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kumimoji="1" lang="ja-JP" altLang="en-US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施設費　</a:t>
              </a:r>
              <a:r>
                <a:rPr kumimoji="1" lang="en-US" altLang="ja-JP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5,000</a:t>
              </a:r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円 </a:t>
              </a:r>
              <a:r>
                <a:rPr kumimoji="1" lang="en-US" altLang="ja-JP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/</a:t>
              </a:r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世帯</a:t>
              </a:r>
              <a:r>
                <a:rPr kumimoji="1" lang="en-US" altLang="ja-JP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年</a:t>
              </a:r>
              <a:r>
                <a:rPr kumimoji="1" lang="en-US" altLang="ja-JP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kumimoji="1" lang="ja-JP" alt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回</a:t>
              </a:r>
              <a:r>
                <a:rPr kumimoji="1" lang="en-US" altLang="ja-JP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)</a:t>
              </a:r>
              <a:endParaRPr kumimoji="1" lang="ja-JP" altLang="en-US" sz="9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CE41553A-AAE5-4D80-A52A-ED8D407FD121}"/>
                </a:ext>
              </a:extLst>
            </p:cNvPr>
            <p:cNvCxnSpPr/>
            <p:nvPr/>
          </p:nvCxnSpPr>
          <p:spPr>
            <a:xfrm>
              <a:off x="3097861" y="4161866"/>
              <a:ext cx="396000" cy="0"/>
            </a:xfrm>
            <a:prstGeom prst="line">
              <a:avLst/>
            </a:prstGeom>
            <a:ln w="47625">
              <a:solidFill>
                <a:srgbClr val="FFE68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1AC7EEA-65FA-4E17-AE04-A32A937C2F41}"/>
              </a:ext>
            </a:extLst>
          </p:cNvPr>
          <p:cNvSpPr/>
          <p:nvPr/>
        </p:nvSpPr>
        <p:spPr>
          <a:xfrm>
            <a:off x="3418431" y="8548688"/>
            <a:ext cx="3181137" cy="1205806"/>
          </a:xfrm>
          <a:prstGeom prst="roundRect">
            <a:avLst>
              <a:gd name="adj" fmla="val 11348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3809E08-8989-4128-A66B-9887999A9F91}"/>
              </a:ext>
            </a:extLst>
          </p:cNvPr>
          <p:cNvSpPr txBox="1"/>
          <p:nvPr/>
        </p:nvSpPr>
        <p:spPr>
          <a:xfrm>
            <a:off x="261885" y="8474093"/>
            <a:ext cx="2756997" cy="30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学童保育所つばめクラブ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EFEFC04-5637-42E5-9550-78F699FAAE6A}"/>
              </a:ext>
            </a:extLst>
          </p:cNvPr>
          <p:cNvSpPr txBox="1"/>
          <p:nvPr/>
        </p:nvSpPr>
        <p:spPr>
          <a:xfrm>
            <a:off x="261885" y="8794840"/>
            <a:ext cx="2656475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〒</a:t>
            </a:r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292-0815 </a:t>
            </a:r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千葉県木更津市大久保</a:t>
            </a:r>
            <a:r>
              <a:rPr kumimoji="1" lang="en-US" altLang="ja-JP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2-19-13</a:t>
            </a:r>
            <a:endParaRPr kumimoji="1" lang="zh-TW" altLang="en-US" sz="850" dirty="0">
              <a:solidFill>
                <a:schemeClr val="tx1">
                  <a:lumMod val="75000"/>
                  <a:lumOff val="25000"/>
                </a:schemeClr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TEL</a:t>
            </a:r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：</a:t>
            </a:r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070-2175-0009</a:t>
            </a:r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（携帯）</a:t>
            </a:r>
          </a:p>
          <a:p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受付時間：</a:t>
            </a:r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10:00</a:t>
            </a:r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～</a:t>
            </a:r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19:00</a:t>
            </a:r>
            <a:r>
              <a:rPr kumimoji="1" lang="zh-TW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（土日祝日除</a:t>
            </a:r>
            <a:r>
              <a:rPr kumimoji="1" lang="ja-JP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く）</a:t>
            </a:r>
          </a:p>
          <a:p>
            <a:r>
              <a:rPr kumimoji="1" lang="ja-JP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メールアドレス：</a:t>
            </a:r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tsubame@childlife.gr.jp</a:t>
            </a:r>
          </a:p>
          <a:p>
            <a:r>
              <a:rPr kumimoji="1" lang="ja-JP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ホームページ：</a:t>
            </a:r>
            <a:r>
              <a:rPr kumimoji="1" lang="en-US" altLang="zh-TW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http://www.childlife.gr.jp/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527AF0D-636F-43AB-9A21-CCE31516E750}"/>
              </a:ext>
            </a:extLst>
          </p:cNvPr>
          <p:cNvSpPr txBox="1"/>
          <p:nvPr/>
        </p:nvSpPr>
        <p:spPr>
          <a:xfrm>
            <a:off x="4187426" y="8573818"/>
            <a:ext cx="1643145" cy="31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施設見学随時受付中！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5A1239B-D0D5-412D-9319-AACEDAD4A4CE}"/>
              </a:ext>
            </a:extLst>
          </p:cNvPr>
          <p:cNvSpPr txBox="1"/>
          <p:nvPr/>
        </p:nvSpPr>
        <p:spPr>
          <a:xfrm>
            <a:off x="261885" y="9542092"/>
            <a:ext cx="2656475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運営法人：一般社団法人チャイルドライフ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D101A45-62EF-415B-B255-034DB5D9A702}"/>
              </a:ext>
            </a:extLst>
          </p:cNvPr>
          <p:cNvSpPr txBox="1"/>
          <p:nvPr/>
        </p:nvSpPr>
        <p:spPr>
          <a:xfrm>
            <a:off x="3738250" y="9060558"/>
            <a:ext cx="2597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当法人では、子どもたちに様々な学びを提供したく、</a:t>
            </a:r>
          </a:p>
          <a:p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YouTube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や </a:t>
            </a:r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zoom</a:t>
            </a:r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でオンライン教室も開催中です。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30B4E5B-319F-486F-93AA-96CE774E4ADA}"/>
              </a:ext>
            </a:extLst>
          </p:cNvPr>
          <p:cNvSpPr txBox="1"/>
          <p:nvPr/>
        </p:nvSpPr>
        <p:spPr>
          <a:xfrm>
            <a:off x="3486150" y="8817412"/>
            <a:ext cx="3052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電話またはメールにてお気軽にお問い合わせください！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885A73D3-E745-42E9-BCFE-35243A2AB606}"/>
              </a:ext>
            </a:extLst>
          </p:cNvPr>
          <p:cNvCxnSpPr/>
          <p:nvPr/>
        </p:nvCxnSpPr>
        <p:spPr>
          <a:xfrm>
            <a:off x="3654710" y="9051620"/>
            <a:ext cx="2628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F687932E-2102-4884-9CD1-825425781C99}"/>
              </a:ext>
            </a:extLst>
          </p:cNvPr>
          <p:cNvSpPr/>
          <p:nvPr/>
        </p:nvSpPr>
        <p:spPr>
          <a:xfrm>
            <a:off x="3797300" y="9399112"/>
            <a:ext cx="2406650" cy="246538"/>
          </a:xfrm>
          <a:prstGeom prst="roundRect">
            <a:avLst>
              <a:gd name="adj" fmla="val 4499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5FB28F4D-E119-4D64-9B0B-2F1E62E2042A}"/>
              </a:ext>
            </a:extLst>
          </p:cNvPr>
          <p:cNvSpPr/>
          <p:nvPr/>
        </p:nvSpPr>
        <p:spPr>
          <a:xfrm>
            <a:off x="3903726" y="9444022"/>
            <a:ext cx="1792224" cy="15671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3" name="グラフィックス 72">
            <a:extLst>
              <a:ext uri="{FF2B5EF4-FFF2-40B4-BE49-F238E27FC236}">
                <a16:creationId xmlns:a16="http://schemas.microsoft.com/office/drawing/2014/main" id="{51CCB0F9-0EAC-4CE3-9B81-B10CC5D1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0313" y="9472845"/>
            <a:ext cx="474225" cy="106292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5DC78DD-A0E7-4AC8-AB9C-48EAA6A14AB3}"/>
              </a:ext>
            </a:extLst>
          </p:cNvPr>
          <p:cNvSpPr txBox="1"/>
          <p:nvPr/>
        </p:nvSpPr>
        <p:spPr>
          <a:xfrm>
            <a:off x="4451944" y="9422586"/>
            <a:ext cx="12440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414142"/>
                </a:solidFill>
              </a:rPr>
              <a:t>学童保育つばめクラブ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33FAA1F6-4B61-436C-A101-9D285E2AC6B3}"/>
              </a:ext>
            </a:extLst>
          </p:cNvPr>
          <p:cNvSpPr txBox="1"/>
          <p:nvPr/>
        </p:nvSpPr>
        <p:spPr>
          <a:xfrm>
            <a:off x="5744519" y="9427031"/>
            <a:ext cx="417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414142"/>
                </a:solidFill>
              </a:rPr>
              <a:t>検索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149" y="753557"/>
            <a:ext cx="1350452" cy="1328206"/>
          </a:xfrm>
          <a:prstGeom prst="rect">
            <a:avLst/>
          </a:prstGeom>
        </p:spPr>
      </p:pic>
      <p:sp>
        <p:nvSpPr>
          <p:cNvPr id="56" name="雲 55">
            <a:extLst>
              <a:ext uri="{FF2B5EF4-FFF2-40B4-BE49-F238E27FC236}">
                <a16:creationId xmlns:a16="http://schemas.microsoft.com/office/drawing/2014/main" id="{182AE072-A8DF-490F-A44A-1C1808352381}"/>
              </a:ext>
            </a:extLst>
          </p:cNvPr>
          <p:cNvSpPr/>
          <p:nvPr/>
        </p:nvSpPr>
        <p:spPr>
          <a:xfrm>
            <a:off x="485775" y="124437"/>
            <a:ext cx="2502202" cy="5480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目の前には大きな</a:t>
            </a:r>
            <a:endParaRPr kumimoji="1" lang="en-US" altLang="ja-JP" sz="11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tx1"/>
                </a:solidFill>
              </a:rPr>
              <a:t>公園があります☆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BB74120-673B-4F24-AFBA-24D7F8953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9" y="2316427"/>
            <a:ext cx="1473885" cy="135863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4340D94-0EC0-45FC-ACA5-1311E380D9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37" y="2324525"/>
            <a:ext cx="1348388" cy="1320998"/>
          </a:xfrm>
          <a:prstGeom prst="rect">
            <a:avLst/>
          </a:prstGeom>
        </p:spPr>
      </p:pic>
      <p:pic>
        <p:nvPicPr>
          <p:cNvPr id="4" name="図 3" descr="人, 屋内, 子供, 少年 が含まれている画像&#10;&#10;自動的に生成された説明">
            <a:extLst>
              <a:ext uri="{FF2B5EF4-FFF2-40B4-BE49-F238E27FC236}">
                <a16:creationId xmlns:a16="http://schemas.microsoft.com/office/drawing/2014/main" id="{69E760A6-5BE7-7676-461B-2B6AF240B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9" y="2324525"/>
            <a:ext cx="1348653" cy="1306062"/>
          </a:xfrm>
          <a:prstGeom prst="rect">
            <a:avLst/>
          </a:prstGeom>
        </p:spPr>
      </p:pic>
      <p:pic>
        <p:nvPicPr>
          <p:cNvPr id="6" name="図 5" descr="黒板に書かれた文字&#10;&#10;自動的に生成された説明">
            <a:extLst>
              <a:ext uri="{FF2B5EF4-FFF2-40B4-BE49-F238E27FC236}">
                <a16:creationId xmlns:a16="http://schemas.microsoft.com/office/drawing/2014/main" id="{E6A1C0D0-77BF-6463-96DA-888A63AE3C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17" y="804570"/>
            <a:ext cx="1465183" cy="1342118"/>
          </a:xfrm>
          <a:prstGeom prst="rect">
            <a:avLst/>
          </a:prstGeom>
        </p:spPr>
      </p:pic>
      <p:pic>
        <p:nvPicPr>
          <p:cNvPr id="5" name="図 4" descr="人, テーブル, 屋内, 子供 が含まれている画像&#10;&#10;自動的に生成された説明">
            <a:extLst>
              <a:ext uri="{FF2B5EF4-FFF2-40B4-BE49-F238E27FC236}">
                <a16:creationId xmlns:a16="http://schemas.microsoft.com/office/drawing/2014/main" id="{53BDAA81-375C-EA72-F70F-FCAFA6FA14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9" y="759656"/>
            <a:ext cx="1348387" cy="1316008"/>
          </a:xfrm>
          <a:prstGeom prst="rect">
            <a:avLst/>
          </a:prstGeom>
        </p:spPr>
      </p:pic>
      <p:pic>
        <p:nvPicPr>
          <p:cNvPr id="11" name="図 10" descr="バットを持っている子供&#10;&#10;自動的に生成された説明">
            <a:extLst>
              <a:ext uri="{FF2B5EF4-FFF2-40B4-BE49-F238E27FC236}">
                <a16:creationId xmlns:a16="http://schemas.microsoft.com/office/drawing/2014/main" id="{6540F856-2DEE-2D7C-1078-1FF6FA6ADB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4" y="802425"/>
            <a:ext cx="1473885" cy="1355073"/>
          </a:xfrm>
          <a:prstGeom prst="rect">
            <a:avLst/>
          </a:prstGeom>
        </p:spPr>
      </p:pic>
      <p:pic>
        <p:nvPicPr>
          <p:cNvPr id="16" name="図 15" descr="公園でフリスビーをしている人&#10;&#10;自動的に生成された説明">
            <a:extLst>
              <a:ext uri="{FF2B5EF4-FFF2-40B4-BE49-F238E27FC236}">
                <a16:creationId xmlns:a16="http://schemas.microsoft.com/office/drawing/2014/main" id="{1E9EBF72-CACD-4854-B2A5-A8293C44E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52" y="2318298"/>
            <a:ext cx="1472465" cy="135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80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639</Words>
  <Application>Microsoft Office PowerPoint</Application>
  <PresentationFormat>A4 210 x 297 mm</PresentationFormat>
  <Paragraphs>122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BIZ UDPゴシック</vt:lpstr>
      <vt:lpstr>HG丸ｺﾞｼｯｸM-PRO</vt:lpstr>
      <vt:lpstr>NSimSun</vt:lpstr>
      <vt:lpstr>Yu Gothic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チャイルドライフ管理部</dc:creator>
  <cp:lastModifiedBy>PC- 2227</cp:lastModifiedBy>
  <cp:revision>36</cp:revision>
  <cp:lastPrinted>2023-10-02T02:28:57Z</cp:lastPrinted>
  <dcterms:created xsi:type="dcterms:W3CDTF">2021-07-16T04:14:44Z</dcterms:created>
  <dcterms:modified xsi:type="dcterms:W3CDTF">2023-12-22T06:34:21Z</dcterms:modified>
</cp:coreProperties>
</file>